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media/image2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 id="2147483703" r:id="rId2"/>
    <p:sldMasterId id="2147483715" r:id="rId3"/>
    <p:sldMasterId id="2147483790" r:id="rId4"/>
    <p:sldMasterId id="2147483874" r:id="rId5"/>
  </p:sldMasterIdLst>
  <p:sldIdLst>
    <p:sldId id="260" r:id="rId6"/>
    <p:sldId id="270" r:id="rId7"/>
    <p:sldId id="267" r:id="rId8"/>
    <p:sldId id="265" r:id="rId9"/>
    <p:sldId id="266" r:id="rId10"/>
    <p:sldId id="281" r:id="rId11"/>
    <p:sldId id="256" r:id="rId12"/>
    <p:sldId id="257" r:id="rId13"/>
    <p:sldId id="276" r:id="rId14"/>
    <p:sldId id="259" r:id="rId15"/>
    <p:sldId id="289" r:id="rId16"/>
    <p:sldId id="271" r:id="rId17"/>
    <p:sldId id="277" r:id="rId18"/>
    <p:sldId id="278" r:id="rId19"/>
    <p:sldId id="282" r:id="rId20"/>
    <p:sldId id="280" r:id="rId21"/>
    <p:sldId id="288" r:id="rId22"/>
    <p:sldId id="274" r:id="rId23"/>
    <p:sldId id="291" r:id="rId24"/>
    <p:sldId id="315" r:id="rId25"/>
    <p:sldId id="285" r:id="rId26"/>
    <p:sldId id="301" r:id="rId27"/>
    <p:sldId id="302" r:id="rId28"/>
    <p:sldId id="303" r:id="rId29"/>
    <p:sldId id="304" r:id="rId30"/>
    <p:sldId id="305" r:id="rId31"/>
    <p:sldId id="295" r:id="rId32"/>
    <p:sldId id="296" r:id="rId33"/>
    <p:sldId id="297" r:id="rId34"/>
    <p:sldId id="298" r:id="rId35"/>
    <p:sldId id="299" r:id="rId36"/>
    <p:sldId id="300" r:id="rId37"/>
    <p:sldId id="290" r:id="rId38"/>
    <p:sldId id="306" r:id="rId39"/>
    <p:sldId id="309" r:id="rId40"/>
    <p:sldId id="313" r:id="rId41"/>
    <p:sldId id="31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C4BF"/>
    <a:srgbClr val="FC5746"/>
    <a:srgbClr val="FB3D2D"/>
    <a:srgbClr val="F5AA4F"/>
    <a:srgbClr val="384D60"/>
    <a:srgbClr val="E2DE2A"/>
    <a:srgbClr val="CC90C1"/>
    <a:srgbClr val="E8E555"/>
    <a:srgbClr val="E2C0DC"/>
    <a:srgbClr val="3585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46" autoAdjust="0"/>
    <p:restoredTop sz="94660"/>
  </p:normalViewPr>
  <p:slideViewPr>
    <p:cSldViewPr snapToGrid="0">
      <p:cViewPr varScale="1">
        <p:scale>
          <a:sx n="87" d="100"/>
          <a:sy n="87" d="100"/>
        </p:scale>
        <p:origin x="84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Percentage</a:t>
            </a:r>
            <a:r>
              <a:rPr lang="en-US" baseline="0" dirty="0"/>
              <a:t> of jobs lost</a:t>
            </a:r>
            <a:endParaRPr lang="en-US" dirty="0"/>
          </a:p>
        </c:rich>
      </c:tx>
      <c:layout>
        <c:manualLayout>
          <c:xMode val="edge"/>
          <c:yMode val="edge"/>
          <c:x val="0.36166400098425194"/>
          <c:y val="4.921874697227196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2-8AC3-4F45-9E35-AB92B0ACD56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8AC3-4F45-9E35-AB92B0ACD56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ECF-4571-B652-186D173F772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ECF-4571-B652-186D173F7722}"/>
              </c:ext>
            </c:extLst>
          </c:dPt>
          <c:dLbls>
            <c:dLbl>
              <c:idx val="0"/>
              <c:layout>
                <c:manualLayout>
                  <c:x val="-8.2031250000000014E-2"/>
                  <c:y val="-0.19666312766590011"/>
                </c:manualLayout>
              </c:layout>
              <c:showLegendKey val="0"/>
              <c:showVal val="1"/>
              <c:showCatName val="0"/>
              <c:showSerName val="0"/>
              <c:showPercent val="0"/>
              <c:showBubbleSize val="0"/>
              <c:extLst>
                <c:ext xmlns:c15="http://schemas.microsoft.com/office/drawing/2012/chart" uri="{CE6537A1-D6FC-4f65-9D91-7224C49458BB}">
                  <c15:layout>
                    <c:manualLayout>
                      <c:w val="6.132812499999999E-2"/>
                      <c:h val="6.5039058499073668E-2"/>
                    </c:manualLayout>
                  </c15:layout>
                </c:ext>
                <c:ext xmlns:c16="http://schemas.microsoft.com/office/drawing/2014/chart" uri="{C3380CC4-5D6E-409C-BE32-E72D297353CC}">
                  <c16:uniqueId val="{00000002-8AC3-4F45-9E35-AB92B0ACD569}"/>
                </c:ext>
              </c:extLst>
            </c:dLbl>
            <c:dLbl>
              <c:idx val="1"/>
              <c:layout>
                <c:manualLayout>
                  <c:x val="0.1067689468503937"/>
                  <c:y val="0.1461261598101525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AC3-4F45-9E35-AB92B0ACD569}"/>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Small Traders</c:v>
                </c:pt>
                <c:pt idx="1">
                  <c:v>Others</c:v>
                </c:pt>
              </c:strCache>
            </c:strRef>
          </c:cat>
          <c:val>
            <c:numRef>
              <c:f>Sheet1!$B$2:$B$5</c:f>
              <c:numCache>
                <c:formatCode>General</c:formatCode>
                <c:ptCount val="4"/>
                <c:pt idx="0">
                  <c:v>75</c:v>
                </c:pt>
                <c:pt idx="1">
                  <c:v>25</c:v>
                </c:pt>
              </c:numCache>
            </c:numRef>
          </c:val>
          <c:extLst>
            <c:ext xmlns:c16="http://schemas.microsoft.com/office/drawing/2014/chart" uri="{C3380CC4-5D6E-409C-BE32-E72D297353CC}">
              <c16:uniqueId val="{00000000-8AC3-4F45-9E35-AB92B0ACD569}"/>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Entry>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93217C-3A42-49ED-9E3F-8996F25E851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ABB521C-90C4-4A24-82B6-BBE0F69AB6C7}">
      <dgm:prSet custT="1"/>
      <dgm:spPr/>
      <dgm:t>
        <a:bodyPr/>
        <a:lstStyle/>
        <a:p>
          <a:r>
            <a:rPr lang="en-IN" sz="1900" dirty="0">
              <a:latin typeface="Tw Cen MT Condensed Extra Bold" panose="020B0803020202020204" pitchFamily="34" charset="0"/>
            </a:rPr>
            <a:t>Strengths -</a:t>
          </a:r>
          <a:br>
            <a:rPr lang="en-IN" sz="1900" dirty="0"/>
          </a:br>
          <a:r>
            <a:rPr lang="en-IN" sz="1900" dirty="0"/>
            <a:t>	</a:t>
          </a:r>
          <a:r>
            <a:rPr lang="en-IN" sz="1900" dirty="0">
              <a:latin typeface="Tw Cen MT" panose="020B0602020104020603" pitchFamily="34" charset="0"/>
            </a:rPr>
            <a:t>- Continuous source of income for SME</a:t>
          </a:r>
          <a:br>
            <a:rPr lang="en-IN" sz="1900" dirty="0">
              <a:latin typeface="Tw Cen MT" panose="020B0602020104020603" pitchFamily="34" charset="0"/>
            </a:rPr>
          </a:br>
          <a:r>
            <a:rPr lang="en-IN" sz="1900" dirty="0">
              <a:latin typeface="Tw Cen MT" panose="020B0602020104020603" pitchFamily="34" charset="0"/>
            </a:rPr>
            <a:t>	- Reduction in operating cost for SME</a:t>
          </a:r>
          <a:br>
            <a:rPr lang="en-IN" sz="1900" dirty="0">
              <a:latin typeface="Tw Cen MT" panose="020B0602020104020603" pitchFamily="34" charset="0"/>
            </a:rPr>
          </a:br>
          <a:r>
            <a:rPr lang="en-IN" sz="1900" dirty="0">
              <a:latin typeface="Tw Cen MT" panose="020B0602020104020603" pitchFamily="34" charset="0"/>
            </a:rPr>
            <a:t>	- Reach up to local level</a:t>
          </a:r>
          <a:br>
            <a:rPr lang="en-IN" sz="1800" dirty="0"/>
          </a:br>
          <a:endParaRPr lang="en-US" sz="1800" dirty="0"/>
        </a:p>
      </dgm:t>
    </dgm:pt>
    <dgm:pt modelId="{4B18E39F-F8FE-4B0D-8C0C-6B8158F06622}" type="parTrans" cxnId="{33A85D25-682A-4289-96F8-0D6255F61ACA}">
      <dgm:prSet/>
      <dgm:spPr/>
      <dgm:t>
        <a:bodyPr/>
        <a:lstStyle/>
        <a:p>
          <a:endParaRPr lang="en-US"/>
        </a:p>
      </dgm:t>
    </dgm:pt>
    <dgm:pt modelId="{A077810C-DADD-46B0-A834-3E4FAE972C63}" type="sibTrans" cxnId="{33A85D25-682A-4289-96F8-0D6255F61ACA}">
      <dgm:prSet/>
      <dgm:spPr/>
      <dgm:t>
        <a:bodyPr/>
        <a:lstStyle/>
        <a:p>
          <a:endParaRPr lang="en-US"/>
        </a:p>
      </dgm:t>
    </dgm:pt>
    <dgm:pt modelId="{E81C09BB-A98C-4FC3-BA27-095AE4918B0C}">
      <dgm:prSet custT="1"/>
      <dgm:spPr/>
      <dgm:t>
        <a:bodyPr/>
        <a:lstStyle/>
        <a:p>
          <a:r>
            <a:rPr lang="en-IN" sz="1900" dirty="0">
              <a:latin typeface="Tw Cen MT Condensed Extra Bold" panose="020B0803020202020204" pitchFamily="34" charset="0"/>
            </a:rPr>
            <a:t>Weaknesses -</a:t>
          </a:r>
          <a:br>
            <a:rPr lang="en-IN" sz="1900" dirty="0"/>
          </a:br>
          <a:r>
            <a:rPr lang="en-IN" sz="1900" dirty="0"/>
            <a:t>	</a:t>
          </a:r>
          <a:r>
            <a:rPr lang="en-IN" sz="1900" dirty="0">
              <a:latin typeface="Tw Cen MT" panose="020B0602020104020603" pitchFamily="34" charset="0"/>
            </a:rPr>
            <a:t>- Weak brand name</a:t>
          </a:r>
          <a:br>
            <a:rPr lang="en-IN" sz="1900" dirty="0">
              <a:latin typeface="Tw Cen MT" panose="020B0602020104020603" pitchFamily="34" charset="0"/>
            </a:rPr>
          </a:br>
          <a:r>
            <a:rPr lang="en-IN" sz="1900" dirty="0">
              <a:latin typeface="Tw Cen MT" panose="020B0602020104020603" pitchFamily="34" charset="0"/>
            </a:rPr>
            <a:t>	- Focusing on only one product</a:t>
          </a:r>
          <a:br>
            <a:rPr lang="en-IN" sz="1900" dirty="0">
              <a:latin typeface="Tw Cen MT" panose="020B0602020104020603" pitchFamily="34" charset="0"/>
            </a:rPr>
          </a:br>
          <a:r>
            <a:rPr lang="en-IN" sz="1900" dirty="0">
              <a:latin typeface="Tw Cen MT" panose="020B0602020104020603" pitchFamily="34" charset="0"/>
            </a:rPr>
            <a:t>	- Limited reach</a:t>
          </a:r>
          <a:endParaRPr lang="en-US" sz="1900" dirty="0">
            <a:latin typeface="Tw Cen MT" panose="020B0602020104020603" pitchFamily="34" charset="0"/>
          </a:endParaRPr>
        </a:p>
      </dgm:t>
    </dgm:pt>
    <dgm:pt modelId="{2BBB2FCE-FB7B-406F-9D67-422340BD0758}" type="parTrans" cxnId="{5FC62FE6-A4DB-48F4-A0FC-57EC0B81C108}">
      <dgm:prSet/>
      <dgm:spPr/>
      <dgm:t>
        <a:bodyPr/>
        <a:lstStyle/>
        <a:p>
          <a:endParaRPr lang="en-US"/>
        </a:p>
      </dgm:t>
    </dgm:pt>
    <dgm:pt modelId="{A99E8EFF-A042-4D54-A6B3-22C770A309C8}" type="sibTrans" cxnId="{5FC62FE6-A4DB-48F4-A0FC-57EC0B81C108}">
      <dgm:prSet/>
      <dgm:spPr/>
      <dgm:t>
        <a:bodyPr/>
        <a:lstStyle/>
        <a:p>
          <a:endParaRPr lang="en-US"/>
        </a:p>
      </dgm:t>
    </dgm:pt>
    <dgm:pt modelId="{C248E955-B61B-4A02-AB91-3410FA07EE3F}">
      <dgm:prSet custT="1"/>
      <dgm:spPr/>
      <dgm:t>
        <a:bodyPr/>
        <a:lstStyle/>
        <a:p>
          <a:r>
            <a:rPr lang="en-IN" sz="1900" dirty="0">
              <a:latin typeface="Tw Cen MT Condensed Extra Bold" panose="020B0803020202020204" pitchFamily="34" charset="0"/>
            </a:rPr>
            <a:t>Opportunities -</a:t>
          </a:r>
          <a:br>
            <a:rPr lang="en-IN" sz="1900" dirty="0"/>
          </a:br>
          <a:r>
            <a:rPr lang="en-IN" sz="1900" dirty="0"/>
            <a:t>	</a:t>
          </a:r>
          <a:r>
            <a:rPr lang="en-IN" sz="1900" dirty="0">
              <a:latin typeface="Tw Cen MT" panose="020B0602020104020603" pitchFamily="34" charset="0"/>
            </a:rPr>
            <a:t>- Increase in the market reach</a:t>
          </a:r>
          <a:br>
            <a:rPr lang="en-IN" sz="1900" dirty="0">
              <a:latin typeface="Tw Cen MT" panose="020B0602020104020603" pitchFamily="34" charset="0"/>
            </a:rPr>
          </a:br>
          <a:r>
            <a:rPr lang="en-IN" sz="1900" dirty="0">
              <a:latin typeface="Tw Cen MT" panose="020B0602020104020603" pitchFamily="34" charset="0"/>
            </a:rPr>
            <a:t>	- Diversifying our products</a:t>
          </a:r>
          <a:br>
            <a:rPr lang="en-IN" sz="1900" dirty="0">
              <a:latin typeface="Tw Cen MT" panose="020B0602020104020603" pitchFamily="34" charset="0"/>
            </a:rPr>
          </a:br>
          <a:r>
            <a:rPr lang="en-IN" sz="1900" dirty="0">
              <a:latin typeface="Tw Cen MT" panose="020B0602020104020603" pitchFamily="34" charset="0"/>
            </a:rPr>
            <a:t>	- Changing mentality of traditional SME</a:t>
          </a:r>
          <a:endParaRPr lang="en-US" sz="1900" dirty="0">
            <a:latin typeface="Tw Cen MT" panose="020B0602020104020603" pitchFamily="34" charset="0"/>
          </a:endParaRPr>
        </a:p>
      </dgm:t>
    </dgm:pt>
    <dgm:pt modelId="{D06E421D-0B2D-4A66-BB7A-DDA2F2A19A22}" type="parTrans" cxnId="{2F05C9C2-B10A-45C4-A8D7-E13A8A87E699}">
      <dgm:prSet/>
      <dgm:spPr/>
      <dgm:t>
        <a:bodyPr/>
        <a:lstStyle/>
        <a:p>
          <a:endParaRPr lang="en-US"/>
        </a:p>
      </dgm:t>
    </dgm:pt>
    <dgm:pt modelId="{4E4E64A9-A678-4842-90F8-7719D4C86354}" type="sibTrans" cxnId="{2F05C9C2-B10A-45C4-A8D7-E13A8A87E699}">
      <dgm:prSet/>
      <dgm:spPr/>
      <dgm:t>
        <a:bodyPr/>
        <a:lstStyle/>
        <a:p>
          <a:endParaRPr lang="en-US"/>
        </a:p>
      </dgm:t>
    </dgm:pt>
    <dgm:pt modelId="{C2999695-EDF7-4A90-8C66-4545F2165962}">
      <dgm:prSet custT="1"/>
      <dgm:spPr/>
      <dgm:t>
        <a:bodyPr/>
        <a:lstStyle/>
        <a:p>
          <a:r>
            <a:rPr lang="en-IN" sz="1900" dirty="0">
              <a:latin typeface="Tw Cen MT Condensed Extra Bold" panose="020B0803020202020204" pitchFamily="34" charset="0"/>
            </a:rPr>
            <a:t>Threat -</a:t>
          </a:r>
          <a:br>
            <a:rPr lang="en-IN" sz="1900" dirty="0"/>
          </a:br>
          <a:r>
            <a:rPr lang="en-IN" sz="1900" dirty="0"/>
            <a:t>	</a:t>
          </a:r>
          <a:r>
            <a:rPr lang="en-IN" sz="1900" dirty="0">
              <a:latin typeface="Tw Cen MT" panose="020B0602020104020603" pitchFamily="34" charset="0"/>
            </a:rPr>
            <a:t>- Government regulations </a:t>
          </a:r>
          <a:br>
            <a:rPr lang="en-IN" sz="1900" dirty="0">
              <a:latin typeface="Tw Cen MT" panose="020B0602020104020603" pitchFamily="34" charset="0"/>
            </a:rPr>
          </a:br>
          <a:r>
            <a:rPr lang="en-IN" sz="1900" dirty="0">
              <a:latin typeface="Tw Cen MT" panose="020B0602020104020603" pitchFamily="34" charset="0"/>
            </a:rPr>
            <a:t>	- Increasing cybercrime </a:t>
          </a:r>
          <a:br>
            <a:rPr lang="en-IN" sz="1900" dirty="0">
              <a:latin typeface="Tw Cen MT" panose="020B0602020104020603" pitchFamily="34" charset="0"/>
            </a:rPr>
          </a:br>
          <a:r>
            <a:rPr lang="en-IN" sz="1900" dirty="0">
              <a:latin typeface="Tw Cen MT" panose="020B0602020104020603" pitchFamily="34" charset="0"/>
            </a:rPr>
            <a:t>	- Imitation</a:t>
          </a:r>
          <a:endParaRPr lang="en-US" sz="1900" dirty="0">
            <a:latin typeface="Tw Cen MT" panose="020B0602020104020603" pitchFamily="34" charset="0"/>
          </a:endParaRPr>
        </a:p>
      </dgm:t>
    </dgm:pt>
    <dgm:pt modelId="{BAC3CEF6-F488-45BF-A956-556DC17DABB2}" type="parTrans" cxnId="{A2ABD69A-33C6-4013-B416-EE7493857EC2}">
      <dgm:prSet/>
      <dgm:spPr/>
      <dgm:t>
        <a:bodyPr/>
        <a:lstStyle/>
        <a:p>
          <a:endParaRPr lang="en-US"/>
        </a:p>
      </dgm:t>
    </dgm:pt>
    <dgm:pt modelId="{8D30B002-BBE2-46BF-B2D1-F5A6A81B5FFB}" type="sibTrans" cxnId="{A2ABD69A-33C6-4013-B416-EE7493857EC2}">
      <dgm:prSet/>
      <dgm:spPr/>
      <dgm:t>
        <a:bodyPr/>
        <a:lstStyle/>
        <a:p>
          <a:endParaRPr lang="en-US"/>
        </a:p>
      </dgm:t>
    </dgm:pt>
    <dgm:pt modelId="{DC64195C-B630-4376-B571-8C7FE723550D}" type="pres">
      <dgm:prSet presAssocID="{9793217C-3A42-49ED-9E3F-8996F25E8514}" presName="linear" presStyleCnt="0">
        <dgm:presLayoutVars>
          <dgm:animLvl val="lvl"/>
          <dgm:resizeHandles val="exact"/>
        </dgm:presLayoutVars>
      </dgm:prSet>
      <dgm:spPr/>
    </dgm:pt>
    <dgm:pt modelId="{E22CA683-6514-4A39-917D-9694E46513A1}" type="pres">
      <dgm:prSet presAssocID="{0ABB521C-90C4-4A24-82B6-BBE0F69AB6C7}" presName="parentText" presStyleLbl="node1" presStyleIdx="0" presStyleCnt="4">
        <dgm:presLayoutVars>
          <dgm:chMax val="0"/>
          <dgm:bulletEnabled val="1"/>
        </dgm:presLayoutVars>
      </dgm:prSet>
      <dgm:spPr/>
    </dgm:pt>
    <dgm:pt modelId="{66796A5B-56FC-4E86-9A68-3716A9ACF986}" type="pres">
      <dgm:prSet presAssocID="{A077810C-DADD-46B0-A834-3E4FAE972C63}" presName="spacer" presStyleCnt="0"/>
      <dgm:spPr/>
    </dgm:pt>
    <dgm:pt modelId="{2D25007D-E3A7-4B9B-B2AC-79442AC38859}" type="pres">
      <dgm:prSet presAssocID="{E81C09BB-A98C-4FC3-BA27-095AE4918B0C}" presName="parentText" presStyleLbl="node1" presStyleIdx="1" presStyleCnt="4">
        <dgm:presLayoutVars>
          <dgm:chMax val="0"/>
          <dgm:bulletEnabled val="1"/>
        </dgm:presLayoutVars>
      </dgm:prSet>
      <dgm:spPr/>
    </dgm:pt>
    <dgm:pt modelId="{F29FDA74-9892-4803-8D7D-DECB83AC19EA}" type="pres">
      <dgm:prSet presAssocID="{A99E8EFF-A042-4D54-A6B3-22C770A309C8}" presName="spacer" presStyleCnt="0"/>
      <dgm:spPr/>
    </dgm:pt>
    <dgm:pt modelId="{E741212E-63B9-43AE-9451-45EFA4413822}" type="pres">
      <dgm:prSet presAssocID="{C248E955-B61B-4A02-AB91-3410FA07EE3F}" presName="parentText" presStyleLbl="node1" presStyleIdx="2" presStyleCnt="4">
        <dgm:presLayoutVars>
          <dgm:chMax val="0"/>
          <dgm:bulletEnabled val="1"/>
        </dgm:presLayoutVars>
      </dgm:prSet>
      <dgm:spPr/>
    </dgm:pt>
    <dgm:pt modelId="{D168D4AB-C25A-4395-A793-736F172E4320}" type="pres">
      <dgm:prSet presAssocID="{4E4E64A9-A678-4842-90F8-7719D4C86354}" presName="spacer" presStyleCnt="0"/>
      <dgm:spPr/>
    </dgm:pt>
    <dgm:pt modelId="{3DF15B98-76CD-4898-AF88-C9A6747018D5}" type="pres">
      <dgm:prSet presAssocID="{C2999695-EDF7-4A90-8C66-4545F2165962}" presName="parentText" presStyleLbl="node1" presStyleIdx="3" presStyleCnt="4">
        <dgm:presLayoutVars>
          <dgm:chMax val="0"/>
          <dgm:bulletEnabled val="1"/>
        </dgm:presLayoutVars>
      </dgm:prSet>
      <dgm:spPr/>
    </dgm:pt>
  </dgm:ptLst>
  <dgm:cxnLst>
    <dgm:cxn modelId="{33A85D25-682A-4289-96F8-0D6255F61ACA}" srcId="{9793217C-3A42-49ED-9E3F-8996F25E8514}" destId="{0ABB521C-90C4-4A24-82B6-BBE0F69AB6C7}" srcOrd="0" destOrd="0" parTransId="{4B18E39F-F8FE-4B0D-8C0C-6B8158F06622}" sibTransId="{A077810C-DADD-46B0-A834-3E4FAE972C63}"/>
    <dgm:cxn modelId="{DC18CF2D-70B5-4B27-BE9B-640243A1C7F4}" type="presOf" srcId="{0ABB521C-90C4-4A24-82B6-BBE0F69AB6C7}" destId="{E22CA683-6514-4A39-917D-9694E46513A1}" srcOrd="0" destOrd="0" presId="urn:microsoft.com/office/officeart/2005/8/layout/vList2"/>
    <dgm:cxn modelId="{04F15151-8CD6-4FCD-B5FD-EBCAF38A6F22}" type="presOf" srcId="{C248E955-B61B-4A02-AB91-3410FA07EE3F}" destId="{E741212E-63B9-43AE-9451-45EFA4413822}" srcOrd="0" destOrd="0" presId="urn:microsoft.com/office/officeart/2005/8/layout/vList2"/>
    <dgm:cxn modelId="{2F53E559-FD4C-47DD-A116-4EA9D197E088}" type="presOf" srcId="{E81C09BB-A98C-4FC3-BA27-095AE4918B0C}" destId="{2D25007D-E3A7-4B9B-B2AC-79442AC38859}" srcOrd="0" destOrd="0" presId="urn:microsoft.com/office/officeart/2005/8/layout/vList2"/>
    <dgm:cxn modelId="{A2ABD69A-33C6-4013-B416-EE7493857EC2}" srcId="{9793217C-3A42-49ED-9E3F-8996F25E8514}" destId="{C2999695-EDF7-4A90-8C66-4545F2165962}" srcOrd="3" destOrd="0" parTransId="{BAC3CEF6-F488-45BF-A956-556DC17DABB2}" sibTransId="{8D30B002-BBE2-46BF-B2D1-F5A6A81B5FFB}"/>
    <dgm:cxn modelId="{2F05C9C2-B10A-45C4-A8D7-E13A8A87E699}" srcId="{9793217C-3A42-49ED-9E3F-8996F25E8514}" destId="{C248E955-B61B-4A02-AB91-3410FA07EE3F}" srcOrd="2" destOrd="0" parTransId="{D06E421D-0B2D-4A66-BB7A-DDA2F2A19A22}" sibTransId="{4E4E64A9-A678-4842-90F8-7719D4C86354}"/>
    <dgm:cxn modelId="{25BC84DB-2FE2-409A-B868-B235BFAAF461}" type="presOf" srcId="{C2999695-EDF7-4A90-8C66-4545F2165962}" destId="{3DF15B98-76CD-4898-AF88-C9A6747018D5}" srcOrd="0" destOrd="0" presId="urn:microsoft.com/office/officeart/2005/8/layout/vList2"/>
    <dgm:cxn modelId="{5FC62FE6-A4DB-48F4-A0FC-57EC0B81C108}" srcId="{9793217C-3A42-49ED-9E3F-8996F25E8514}" destId="{E81C09BB-A98C-4FC3-BA27-095AE4918B0C}" srcOrd="1" destOrd="0" parTransId="{2BBB2FCE-FB7B-406F-9D67-422340BD0758}" sibTransId="{A99E8EFF-A042-4D54-A6B3-22C770A309C8}"/>
    <dgm:cxn modelId="{06E4F6FA-F5AA-4AE9-8FD5-1A96E6E0FA43}" type="presOf" srcId="{9793217C-3A42-49ED-9E3F-8996F25E8514}" destId="{DC64195C-B630-4376-B571-8C7FE723550D}" srcOrd="0" destOrd="0" presId="urn:microsoft.com/office/officeart/2005/8/layout/vList2"/>
    <dgm:cxn modelId="{AD122A6E-0D39-42C7-B6E8-D9D1C6412214}" type="presParOf" srcId="{DC64195C-B630-4376-B571-8C7FE723550D}" destId="{E22CA683-6514-4A39-917D-9694E46513A1}" srcOrd="0" destOrd="0" presId="urn:microsoft.com/office/officeart/2005/8/layout/vList2"/>
    <dgm:cxn modelId="{CC4F1E12-E6BD-4D18-BF1B-3BAF31861EB9}" type="presParOf" srcId="{DC64195C-B630-4376-B571-8C7FE723550D}" destId="{66796A5B-56FC-4E86-9A68-3716A9ACF986}" srcOrd="1" destOrd="0" presId="urn:microsoft.com/office/officeart/2005/8/layout/vList2"/>
    <dgm:cxn modelId="{CA5E297C-5972-4793-B140-180C1CCF6252}" type="presParOf" srcId="{DC64195C-B630-4376-B571-8C7FE723550D}" destId="{2D25007D-E3A7-4B9B-B2AC-79442AC38859}" srcOrd="2" destOrd="0" presId="urn:microsoft.com/office/officeart/2005/8/layout/vList2"/>
    <dgm:cxn modelId="{4430335B-3878-42D5-B9AC-A711A6E0F3FB}" type="presParOf" srcId="{DC64195C-B630-4376-B571-8C7FE723550D}" destId="{F29FDA74-9892-4803-8D7D-DECB83AC19EA}" srcOrd="3" destOrd="0" presId="urn:microsoft.com/office/officeart/2005/8/layout/vList2"/>
    <dgm:cxn modelId="{17EBF596-F159-4375-833A-6CA891897884}" type="presParOf" srcId="{DC64195C-B630-4376-B571-8C7FE723550D}" destId="{E741212E-63B9-43AE-9451-45EFA4413822}" srcOrd="4" destOrd="0" presId="urn:microsoft.com/office/officeart/2005/8/layout/vList2"/>
    <dgm:cxn modelId="{5481E835-D7A1-4003-B91F-87E52ABE601F}" type="presParOf" srcId="{DC64195C-B630-4376-B571-8C7FE723550D}" destId="{D168D4AB-C25A-4395-A793-736F172E4320}" srcOrd="5" destOrd="0" presId="urn:microsoft.com/office/officeart/2005/8/layout/vList2"/>
    <dgm:cxn modelId="{83CC6C03-BBFC-4E72-9406-246088BF4E12}" type="presParOf" srcId="{DC64195C-B630-4376-B571-8C7FE723550D}" destId="{3DF15B98-76CD-4898-AF88-C9A6747018D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2CA683-6514-4A39-917D-9694E46513A1}">
      <dsp:nvSpPr>
        <dsp:cNvPr id="0" name=""/>
        <dsp:cNvSpPr/>
      </dsp:nvSpPr>
      <dsp:spPr>
        <a:xfrm>
          <a:off x="0" y="1935"/>
          <a:ext cx="6367912" cy="158964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dirty="0">
              <a:latin typeface="Tw Cen MT Condensed Extra Bold" panose="020B0803020202020204" pitchFamily="34" charset="0"/>
            </a:rPr>
            <a:t>Strengths -</a:t>
          </a:r>
          <a:br>
            <a:rPr lang="en-IN" sz="1900" kern="1200" dirty="0"/>
          </a:br>
          <a:r>
            <a:rPr lang="en-IN" sz="1900" kern="1200" dirty="0"/>
            <a:t>	</a:t>
          </a:r>
          <a:r>
            <a:rPr lang="en-IN" sz="1900" kern="1200" dirty="0">
              <a:latin typeface="Tw Cen MT" panose="020B0602020104020603" pitchFamily="34" charset="0"/>
            </a:rPr>
            <a:t>- Continuous source of income for SME</a:t>
          </a:r>
          <a:br>
            <a:rPr lang="en-IN" sz="1900" kern="1200" dirty="0">
              <a:latin typeface="Tw Cen MT" panose="020B0602020104020603" pitchFamily="34" charset="0"/>
            </a:rPr>
          </a:br>
          <a:r>
            <a:rPr lang="en-IN" sz="1900" kern="1200" dirty="0">
              <a:latin typeface="Tw Cen MT" panose="020B0602020104020603" pitchFamily="34" charset="0"/>
            </a:rPr>
            <a:t>	- Reduction in operating cost for SME</a:t>
          </a:r>
          <a:br>
            <a:rPr lang="en-IN" sz="1900" kern="1200" dirty="0">
              <a:latin typeface="Tw Cen MT" panose="020B0602020104020603" pitchFamily="34" charset="0"/>
            </a:rPr>
          </a:br>
          <a:r>
            <a:rPr lang="en-IN" sz="1900" kern="1200" dirty="0">
              <a:latin typeface="Tw Cen MT" panose="020B0602020104020603" pitchFamily="34" charset="0"/>
            </a:rPr>
            <a:t>	- Reach up to local level</a:t>
          </a:r>
          <a:br>
            <a:rPr lang="en-IN" sz="1800" kern="1200" dirty="0"/>
          </a:br>
          <a:endParaRPr lang="en-US" sz="1800" kern="1200" dirty="0"/>
        </a:p>
      </dsp:txBody>
      <dsp:txXfrm>
        <a:off x="77600" y="79535"/>
        <a:ext cx="6212712" cy="1434446"/>
      </dsp:txXfrm>
    </dsp:sp>
    <dsp:sp modelId="{2D25007D-E3A7-4B9B-B2AC-79442AC38859}">
      <dsp:nvSpPr>
        <dsp:cNvPr id="0" name=""/>
        <dsp:cNvSpPr/>
      </dsp:nvSpPr>
      <dsp:spPr>
        <a:xfrm>
          <a:off x="0" y="1605967"/>
          <a:ext cx="6367912" cy="158964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dirty="0">
              <a:latin typeface="Tw Cen MT Condensed Extra Bold" panose="020B0803020202020204" pitchFamily="34" charset="0"/>
            </a:rPr>
            <a:t>Weaknesses -</a:t>
          </a:r>
          <a:br>
            <a:rPr lang="en-IN" sz="1900" kern="1200" dirty="0"/>
          </a:br>
          <a:r>
            <a:rPr lang="en-IN" sz="1900" kern="1200" dirty="0"/>
            <a:t>	</a:t>
          </a:r>
          <a:r>
            <a:rPr lang="en-IN" sz="1900" kern="1200" dirty="0">
              <a:latin typeface="Tw Cen MT" panose="020B0602020104020603" pitchFamily="34" charset="0"/>
            </a:rPr>
            <a:t>- Weak brand name</a:t>
          </a:r>
          <a:br>
            <a:rPr lang="en-IN" sz="1900" kern="1200" dirty="0">
              <a:latin typeface="Tw Cen MT" panose="020B0602020104020603" pitchFamily="34" charset="0"/>
            </a:rPr>
          </a:br>
          <a:r>
            <a:rPr lang="en-IN" sz="1900" kern="1200" dirty="0">
              <a:latin typeface="Tw Cen MT" panose="020B0602020104020603" pitchFamily="34" charset="0"/>
            </a:rPr>
            <a:t>	- Focusing on only one product</a:t>
          </a:r>
          <a:br>
            <a:rPr lang="en-IN" sz="1900" kern="1200" dirty="0">
              <a:latin typeface="Tw Cen MT" panose="020B0602020104020603" pitchFamily="34" charset="0"/>
            </a:rPr>
          </a:br>
          <a:r>
            <a:rPr lang="en-IN" sz="1900" kern="1200" dirty="0">
              <a:latin typeface="Tw Cen MT" panose="020B0602020104020603" pitchFamily="34" charset="0"/>
            </a:rPr>
            <a:t>	- Limited reach</a:t>
          </a:r>
          <a:endParaRPr lang="en-US" sz="1900" kern="1200" dirty="0">
            <a:latin typeface="Tw Cen MT" panose="020B0602020104020603" pitchFamily="34" charset="0"/>
          </a:endParaRPr>
        </a:p>
      </dsp:txBody>
      <dsp:txXfrm>
        <a:off x="77600" y="1683567"/>
        <a:ext cx="6212712" cy="1434446"/>
      </dsp:txXfrm>
    </dsp:sp>
    <dsp:sp modelId="{E741212E-63B9-43AE-9451-45EFA4413822}">
      <dsp:nvSpPr>
        <dsp:cNvPr id="0" name=""/>
        <dsp:cNvSpPr/>
      </dsp:nvSpPr>
      <dsp:spPr>
        <a:xfrm>
          <a:off x="0" y="3209999"/>
          <a:ext cx="6367912" cy="158964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dirty="0">
              <a:latin typeface="Tw Cen MT Condensed Extra Bold" panose="020B0803020202020204" pitchFamily="34" charset="0"/>
            </a:rPr>
            <a:t>Opportunities -</a:t>
          </a:r>
          <a:br>
            <a:rPr lang="en-IN" sz="1900" kern="1200" dirty="0"/>
          </a:br>
          <a:r>
            <a:rPr lang="en-IN" sz="1900" kern="1200" dirty="0"/>
            <a:t>	</a:t>
          </a:r>
          <a:r>
            <a:rPr lang="en-IN" sz="1900" kern="1200" dirty="0">
              <a:latin typeface="Tw Cen MT" panose="020B0602020104020603" pitchFamily="34" charset="0"/>
            </a:rPr>
            <a:t>- Increase in the market reach</a:t>
          </a:r>
          <a:br>
            <a:rPr lang="en-IN" sz="1900" kern="1200" dirty="0">
              <a:latin typeface="Tw Cen MT" panose="020B0602020104020603" pitchFamily="34" charset="0"/>
            </a:rPr>
          </a:br>
          <a:r>
            <a:rPr lang="en-IN" sz="1900" kern="1200" dirty="0">
              <a:latin typeface="Tw Cen MT" panose="020B0602020104020603" pitchFamily="34" charset="0"/>
            </a:rPr>
            <a:t>	- Diversifying our products</a:t>
          </a:r>
          <a:br>
            <a:rPr lang="en-IN" sz="1900" kern="1200" dirty="0">
              <a:latin typeface="Tw Cen MT" panose="020B0602020104020603" pitchFamily="34" charset="0"/>
            </a:rPr>
          </a:br>
          <a:r>
            <a:rPr lang="en-IN" sz="1900" kern="1200" dirty="0">
              <a:latin typeface="Tw Cen MT" panose="020B0602020104020603" pitchFamily="34" charset="0"/>
            </a:rPr>
            <a:t>	- Changing mentality of traditional SME</a:t>
          </a:r>
          <a:endParaRPr lang="en-US" sz="1900" kern="1200" dirty="0">
            <a:latin typeface="Tw Cen MT" panose="020B0602020104020603" pitchFamily="34" charset="0"/>
          </a:endParaRPr>
        </a:p>
      </dsp:txBody>
      <dsp:txXfrm>
        <a:off x="77600" y="3287599"/>
        <a:ext cx="6212712" cy="1434446"/>
      </dsp:txXfrm>
    </dsp:sp>
    <dsp:sp modelId="{3DF15B98-76CD-4898-AF88-C9A6747018D5}">
      <dsp:nvSpPr>
        <dsp:cNvPr id="0" name=""/>
        <dsp:cNvSpPr/>
      </dsp:nvSpPr>
      <dsp:spPr>
        <a:xfrm>
          <a:off x="0" y="4814031"/>
          <a:ext cx="6367912" cy="158964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dirty="0">
              <a:latin typeface="Tw Cen MT Condensed Extra Bold" panose="020B0803020202020204" pitchFamily="34" charset="0"/>
            </a:rPr>
            <a:t>Threat -</a:t>
          </a:r>
          <a:br>
            <a:rPr lang="en-IN" sz="1900" kern="1200" dirty="0"/>
          </a:br>
          <a:r>
            <a:rPr lang="en-IN" sz="1900" kern="1200" dirty="0"/>
            <a:t>	</a:t>
          </a:r>
          <a:r>
            <a:rPr lang="en-IN" sz="1900" kern="1200" dirty="0">
              <a:latin typeface="Tw Cen MT" panose="020B0602020104020603" pitchFamily="34" charset="0"/>
            </a:rPr>
            <a:t>- Government regulations </a:t>
          </a:r>
          <a:br>
            <a:rPr lang="en-IN" sz="1900" kern="1200" dirty="0">
              <a:latin typeface="Tw Cen MT" panose="020B0602020104020603" pitchFamily="34" charset="0"/>
            </a:rPr>
          </a:br>
          <a:r>
            <a:rPr lang="en-IN" sz="1900" kern="1200" dirty="0">
              <a:latin typeface="Tw Cen MT" panose="020B0602020104020603" pitchFamily="34" charset="0"/>
            </a:rPr>
            <a:t>	- Increasing cybercrime </a:t>
          </a:r>
          <a:br>
            <a:rPr lang="en-IN" sz="1900" kern="1200" dirty="0">
              <a:latin typeface="Tw Cen MT" panose="020B0602020104020603" pitchFamily="34" charset="0"/>
            </a:rPr>
          </a:br>
          <a:r>
            <a:rPr lang="en-IN" sz="1900" kern="1200" dirty="0">
              <a:latin typeface="Tw Cen MT" panose="020B0602020104020603" pitchFamily="34" charset="0"/>
            </a:rPr>
            <a:t>	- Imitation</a:t>
          </a:r>
          <a:endParaRPr lang="en-US" sz="1900" kern="1200" dirty="0">
            <a:latin typeface="Tw Cen MT" panose="020B0602020104020603" pitchFamily="34" charset="0"/>
          </a:endParaRPr>
        </a:p>
      </dsp:txBody>
      <dsp:txXfrm>
        <a:off x="77600" y="4891631"/>
        <a:ext cx="6212712" cy="143444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0T13:12:47.095"/>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FCC79-3B13-428E-9131-D66986BAB7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51EF74E-69F0-483F-A335-BE74AF4602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AAD05AB-8E81-4CB6-AACB-17DE065880E0}"/>
              </a:ext>
            </a:extLst>
          </p:cNvPr>
          <p:cNvSpPr>
            <a:spLocks noGrp="1"/>
          </p:cNvSpPr>
          <p:nvPr>
            <p:ph type="dt" sz="half" idx="10"/>
          </p:nvPr>
        </p:nvSpPr>
        <p:spPr/>
        <p:txBody>
          <a:bodyPr/>
          <a:lstStyle/>
          <a:p>
            <a:fld id="{11A6662E-FAF4-44BC-88B5-85A7CBFB6D30}" type="datetime1">
              <a:rPr lang="en-US" smtClean="0"/>
              <a:pPr/>
              <a:t>5/7/2021</a:t>
            </a:fld>
            <a:endParaRPr lang="en-US"/>
          </a:p>
        </p:txBody>
      </p:sp>
      <p:sp>
        <p:nvSpPr>
          <p:cNvPr id="5" name="Footer Placeholder 4">
            <a:extLst>
              <a:ext uri="{FF2B5EF4-FFF2-40B4-BE49-F238E27FC236}">
                <a16:creationId xmlns:a16="http://schemas.microsoft.com/office/drawing/2014/main" id="{206B21D8-515B-47F0-B02E-42E92A4BE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FAF19A-061F-4BAF-9379-DEAE4CA028B4}"/>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2002311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9E5CC-BDD4-448C-A3F0-26E4247811C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081426-FC25-43C0-9488-4E5F538FE2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A642C6-19DC-405F-BE67-E57B1902CE3F}"/>
              </a:ext>
            </a:extLst>
          </p:cNvPr>
          <p:cNvSpPr>
            <a:spLocks noGrp="1"/>
          </p:cNvSpPr>
          <p:nvPr>
            <p:ph type="dt" sz="half" idx="10"/>
          </p:nvPr>
        </p:nvSpPr>
        <p:spPr/>
        <p:txBody>
          <a:bodyPr/>
          <a:lstStyle/>
          <a:p>
            <a:fld id="{4C559632-1575-4E14-B53B-3DC3D5ED3947}" type="datetime1">
              <a:rPr lang="en-US" smtClean="0"/>
              <a:t>5/7/2021</a:t>
            </a:fld>
            <a:endParaRPr lang="en-US"/>
          </a:p>
        </p:txBody>
      </p:sp>
      <p:sp>
        <p:nvSpPr>
          <p:cNvPr id="5" name="Footer Placeholder 4">
            <a:extLst>
              <a:ext uri="{FF2B5EF4-FFF2-40B4-BE49-F238E27FC236}">
                <a16:creationId xmlns:a16="http://schemas.microsoft.com/office/drawing/2014/main" id="{C741735B-7A32-44C4-AEAF-E6513986C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590C6-8E2F-497C-8EDB-B6A596342CD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12958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55A47A-8A11-4BA8-90DE-9480C281FD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DF4AB4C-CB6E-4A06-86C1-564DF1FE14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D522FE-879F-41FF-AE03-9F44A97EAA6B}"/>
              </a:ext>
            </a:extLst>
          </p:cNvPr>
          <p:cNvSpPr>
            <a:spLocks noGrp="1"/>
          </p:cNvSpPr>
          <p:nvPr>
            <p:ph type="dt" sz="half" idx="10"/>
          </p:nvPr>
        </p:nvSpPr>
        <p:spPr/>
        <p:txBody>
          <a:bodyPr/>
          <a:lstStyle/>
          <a:p>
            <a:fld id="{CC4A6868-2568-4CC9-B302-F37117B01A6E}" type="datetime1">
              <a:rPr lang="en-US" smtClean="0"/>
              <a:t>5/7/2021</a:t>
            </a:fld>
            <a:endParaRPr lang="en-US"/>
          </a:p>
        </p:txBody>
      </p:sp>
      <p:sp>
        <p:nvSpPr>
          <p:cNvPr id="5" name="Footer Placeholder 4">
            <a:extLst>
              <a:ext uri="{FF2B5EF4-FFF2-40B4-BE49-F238E27FC236}">
                <a16:creationId xmlns:a16="http://schemas.microsoft.com/office/drawing/2014/main" id="{9C4B4786-5F53-4B3C-BAB9-91B4C17A04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F1F059-B99F-4645-8C2B-3B6855230ED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32516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6BD70-3431-408B-BC17-AD5E75633A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54CB964-AD39-49B6-AE0C-09A5888E20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AE96749-2AEB-4876-A90E-5868B3A11D61}"/>
              </a:ext>
            </a:extLst>
          </p:cNvPr>
          <p:cNvSpPr>
            <a:spLocks noGrp="1"/>
          </p:cNvSpPr>
          <p:nvPr>
            <p:ph type="dt" sz="half" idx="10"/>
          </p:nvPr>
        </p:nvSpPr>
        <p:spPr/>
        <p:txBody>
          <a:bodyPr/>
          <a:lstStyle/>
          <a:p>
            <a:fld id="{152ED1A8-69F6-4934-B583-F568F2E16183}" type="datetimeFigureOut">
              <a:rPr lang="en-IN" smtClean="0"/>
              <a:t>07-05-2021</a:t>
            </a:fld>
            <a:endParaRPr lang="en-IN"/>
          </a:p>
        </p:txBody>
      </p:sp>
      <p:sp>
        <p:nvSpPr>
          <p:cNvPr id="5" name="Footer Placeholder 4">
            <a:extLst>
              <a:ext uri="{FF2B5EF4-FFF2-40B4-BE49-F238E27FC236}">
                <a16:creationId xmlns:a16="http://schemas.microsoft.com/office/drawing/2014/main" id="{E30A40E5-9383-47CB-9A21-211DA11A81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0B0CCF-A38B-408F-B52D-42F463346CA1}"/>
              </a:ext>
            </a:extLst>
          </p:cNvPr>
          <p:cNvSpPr>
            <a:spLocks noGrp="1"/>
          </p:cNvSpPr>
          <p:nvPr>
            <p:ph type="sldNum" sz="quarter" idx="12"/>
          </p:nvPr>
        </p:nvSpPr>
        <p:spPr/>
        <p:txBody>
          <a:bodyPr/>
          <a:lstStyle/>
          <a:p>
            <a:fld id="{D85DE7D1-7B6E-4C74-B121-551CF18F9A70}" type="slidenum">
              <a:rPr lang="en-IN" smtClean="0"/>
              <a:t>‹#›</a:t>
            </a:fld>
            <a:endParaRPr lang="en-IN"/>
          </a:p>
        </p:txBody>
      </p:sp>
    </p:spTree>
    <p:extLst>
      <p:ext uri="{BB962C8B-B14F-4D97-AF65-F5344CB8AC3E}">
        <p14:creationId xmlns:p14="http://schemas.microsoft.com/office/powerpoint/2010/main" val="326829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B782-8865-40C4-A0E3-D8E97AB850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34A800-84FE-4045-B325-86E6809AEB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50DDE9-3EC9-4F7C-A8DC-48C3FC1191BB}"/>
              </a:ext>
            </a:extLst>
          </p:cNvPr>
          <p:cNvSpPr>
            <a:spLocks noGrp="1"/>
          </p:cNvSpPr>
          <p:nvPr>
            <p:ph type="dt" sz="half" idx="10"/>
          </p:nvPr>
        </p:nvSpPr>
        <p:spPr/>
        <p:txBody>
          <a:bodyPr/>
          <a:lstStyle/>
          <a:p>
            <a:fld id="{152ED1A8-69F6-4934-B583-F568F2E16183}" type="datetimeFigureOut">
              <a:rPr lang="en-IN" smtClean="0"/>
              <a:t>07-05-2021</a:t>
            </a:fld>
            <a:endParaRPr lang="en-IN"/>
          </a:p>
        </p:txBody>
      </p:sp>
      <p:sp>
        <p:nvSpPr>
          <p:cNvPr id="5" name="Footer Placeholder 4">
            <a:extLst>
              <a:ext uri="{FF2B5EF4-FFF2-40B4-BE49-F238E27FC236}">
                <a16:creationId xmlns:a16="http://schemas.microsoft.com/office/drawing/2014/main" id="{303AEFDD-FE47-4C76-A6D7-18FF15796C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AF6297-7E62-465F-832B-6F9DEE107329}"/>
              </a:ext>
            </a:extLst>
          </p:cNvPr>
          <p:cNvSpPr>
            <a:spLocks noGrp="1"/>
          </p:cNvSpPr>
          <p:nvPr>
            <p:ph type="sldNum" sz="quarter" idx="12"/>
          </p:nvPr>
        </p:nvSpPr>
        <p:spPr/>
        <p:txBody>
          <a:bodyPr/>
          <a:lstStyle/>
          <a:p>
            <a:fld id="{D85DE7D1-7B6E-4C74-B121-551CF18F9A70}" type="slidenum">
              <a:rPr lang="en-IN" smtClean="0"/>
              <a:t>‹#›</a:t>
            </a:fld>
            <a:endParaRPr lang="en-IN"/>
          </a:p>
        </p:txBody>
      </p:sp>
    </p:spTree>
    <p:extLst>
      <p:ext uri="{BB962C8B-B14F-4D97-AF65-F5344CB8AC3E}">
        <p14:creationId xmlns:p14="http://schemas.microsoft.com/office/powerpoint/2010/main" val="111007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EE631-FEA9-4033-B7E0-CC94DE83EE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58D55F-08B6-4DF1-8674-6E112D9BB4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3A3494-B7C1-4CB0-8205-C52D5FD6767D}"/>
              </a:ext>
            </a:extLst>
          </p:cNvPr>
          <p:cNvSpPr>
            <a:spLocks noGrp="1"/>
          </p:cNvSpPr>
          <p:nvPr>
            <p:ph type="dt" sz="half" idx="10"/>
          </p:nvPr>
        </p:nvSpPr>
        <p:spPr/>
        <p:txBody>
          <a:bodyPr/>
          <a:lstStyle/>
          <a:p>
            <a:fld id="{152ED1A8-69F6-4934-B583-F568F2E16183}" type="datetimeFigureOut">
              <a:rPr lang="en-IN" smtClean="0"/>
              <a:t>07-05-2021</a:t>
            </a:fld>
            <a:endParaRPr lang="en-IN"/>
          </a:p>
        </p:txBody>
      </p:sp>
      <p:sp>
        <p:nvSpPr>
          <p:cNvPr id="5" name="Footer Placeholder 4">
            <a:extLst>
              <a:ext uri="{FF2B5EF4-FFF2-40B4-BE49-F238E27FC236}">
                <a16:creationId xmlns:a16="http://schemas.microsoft.com/office/drawing/2014/main" id="{BC1F6B59-AD4F-4007-8434-10A2D69547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A9EF8A-CDC1-41D0-A635-C9FE8AA3E06F}"/>
              </a:ext>
            </a:extLst>
          </p:cNvPr>
          <p:cNvSpPr>
            <a:spLocks noGrp="1"/>
          </p:cNvSpPr>
          <p:nvPr>
            <p:ph type="sldNum" sz="quarter" idx="12"/>
          </p:nvPr>
        </p:nvSpPr>
        <p:spPr/>
        <p:txBody>
          <a:bodyPr/>
          <a:lstStyle/>
          <a:p>
            <a:fld id="{D85DE7D1-7B6E-4C74-B121-551CF18F9A70}" type="slidenum">
              <a:rPr lang="en-IN" smtClean="0"/>
              <a:t>‹#›</a:t>
            </a:fld>
            <a:endParaRPr lang="en-IN"/>
          </a:p>
        </p:txBody>
      </p:sp>
    </p:spTree>
    <p:extLst>
      <p:ext uri="{BB962C8B-B14F-4D97-AF65-F5344CB8AC3E}">
        <p14:creationId xmlns:p14="http://schemas.microsoft.com/office/powerpoint/2010/main" val="40523365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648CD-FABB-4184-BAB2-1A47FDFE28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E2D9F9-8C12-4ABB-B360-E41DF69886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CFDECA5-C21F-4C8A-9C6E-AD99F3BC19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510BC55-A5A3-45EB-AFAE-31C169EA4A94}"/>
              </a:ext>
            </a:extLst>
          </p:cNvPr>
          <p:cNvSpPr>
            <a:spLocks noGrp="1"/>
          </p:cNvSpPr>
          <p:nvPr>
            <p:ph type="dt" sz="half" idx="10"/>
          </p:nvPr>
        </p:nvSpPr>
        <p:spPr/>
        <p:txBody>
          <a:bodyPr/>
          <a:lstStyle/>
          <a:p>
            <a:fld id="{152ED1A8-69F6-4934-B583-F568F2E16183}" type="datetimeFigureOut">
              <a:rPr lang="en-IN" smtClean="0"/>
              <a:t>07-05-2021</a:t>
            </a:fld>
            <a:endParaRPr lang="en-IN"/>
          </a:p>
        </p:txBody>
      </p:sp>
      <p:sp>
        <p:nvSpPr>
          <p:cNvPr id="6" name="Footer Placeholder 5">
            <a:extLst>
              <a:ext uri="{FF2B5EF4-FFF2-40B4-BE49-F238E27FC236}">
                <a16:creationId xmlns:a16="http://schemas.microsoft.com/office/drawing/2014/main" id="{824B6128-D731-426D-92DB-D1834628C8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B135A1-D862-4CBF-8C87-6EDF95538EB5}"/>
              </a:ext>
            </a:extLst>
          </p:cNvPr>
          <p:cNvSpPr>
            <a:spLocks noGrp="1"/>
          </p:cNvSpPr>
          <p:nvPr>
            <p:ph type="sldNum" sz="quarter" idx="12"/>
          </p:nvPr>
        </p:nvSpPr>
        <p:spPr/>
        <p:txBody>
          <a:bodyPr/>
          <a:lstStyle/>
          <a:p>
            <a:fld id="{D85DE7D1-7B6E-4C74-B121-551CF18F9A70}" type="slidenum">
              <a:rPr lang="en-IN" smtClean="0"/>
              <a:t>‹#›</a:t>
            </a:fld>
            <a:endParaRPr lang="en-IN"/>
          </a:p>
        </p:txBody>
      </p:sp>
    </p:spTree>
    <p:extLst>
      <p:ext uri="{BB962C8B-B14F-4D97-AF65-F5344CB8AC3E}">
        <p14:creationId xmlns:p14="http://schemas.microsoft.com/office/powerpoint/2010/main" val="2173076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E1E4C-225F-4506-B6EC-412DBE71322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5BE0DC-4639-49E7-862A-D2E99EED42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B5A13-1F35-4140-8081-D2F482F483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29D9DA0-2720-4E84-A475-2816819693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3127DE-1176-423A-BAA7-287E5607FF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4F836BB-B34F-4806-8259-EF65DCF072A4}"/>
              </a:ext>
            </a:extLst>
          </p:cNvPr>
          <p:cNvSpPr>
            <a:spLocks noGrp="1"/>
          </p:cNvSpPr>
          <p:nvPr>
            <p:ph type="dt" sz="half" idx="10"/>
          </p:nvPr>
        </p:nvSpPr>
        <p:spPr/>
        <p:txBody>
          <a:bodyPr/>
          <a:lstStyle/>
          <a:p>
            <a:fld id="{152ED1A8-69F6-4934-B583-F568F2E16183}" type="datetimeFigureOut">
              <a:rPr lang="en-IN" smtClean="0"/>
              <a:t>07-05-2021</a:t>
            </a:fld>
            <a:endParaRPr lang="en-IN"/>
          </a:p>
        </p:txBody>
      </p:sp>
      <p:sp>
        <p:nvSpPr>
          <p:cNvPr id="8" name="Footer Placeholder 7">
            <a:extLst>
              <a:ext uri="{FF2B5EF4-FFF2-40B4-BE49-F238E27FC236}">
                <a16:creationId xmlns:a16="http://schemas.microsoft.com/office/drawing/2014/main" id="{DD4D7338-D20B-4800-B4F4-7E028B019C7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A5ED6E4-94C1-4532-BFE4-BC42C0C19AB7}"/>
              </a:ext>
            </a:extLst>
          </p:cNvPr>
          <p:cNvSpPr>
            <a:spLocks noGrp="1"/>
          </p:cNvSpPr>
          <p:nvPr>
            <p:ph type="sldNum" sz="quarter" idx="12"/>
          </p:nvPr>
        </p:nvSpPr>
        <p:spPr/>
        <p:txBody>
          <a:bodyPr/>
          <a:lstStyle/>
          <a:p>
            <a:fld id="{D85DE7D1-7B6E-4C74-B121-551CF18F9A70}" type="slidenum">
              <a:rPr lang="en-IN" smtClean="0"/>
              <a:t>‹#›</a:t>
            </a:fld>
            <a:endParaRPr lang="en-IN"/>
          </a:p>
        </p:txBody>
      </p:sp>
    </p:spTree>
    <p:extLst>
      <p:ext uri="{BB962C8B-B14F-4D97-AF65-F5344CB8AC3E}">
        <p14:creationId xmlns:p14="http://schemas.microsoft.com/office/powerpoint/2010/main" val="8547642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06DEC-C98C-40E9-9562-1AE084C876D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8B618C0-DDF7-4210-84E1-6BCFA3250013}"/>
              </a:ext>
            </a:extLst>
          </p:cNvPr>
          <p:cNvSpPr>
            <a:spLocks noGrp="1"/>
          </p:cNvSpPr>
          <p:nvPr>
            <p:ph type="dt" sz="half" idx="10"/>
          </p:nvPr>
        </p:nvSpPr>
        <p:spPr/>
        <p:txBody>
          <a:bodyPr/>
          <a:lstStyle/>
          <a:p>
            <a:fld id="{152ED1A8-69F6-4934-B583-F568F2E16183}" type="datetimeFigureOut">
              <a:rPr lang="en-IN" smtClean="0"/>
              <a:t>07-05-2021</a:t>
            </a:fld>
            <a:endParaRPr lang="en-IN"/>
          </a:p>
        </p:txBody>
      </p:sp>
      <p:sp>
        <p:nvSpPr>
          <p:cNvPr id="4" name="Footer Placeholder 3">
            <a:extLst>
              <a:ext uri="{FF2B5EF4-FFF2-40B4-BE49-F238E27FC236}">
                <a16:creationId xmlns:a16="http://schemas.microsoft.com/office/drawing/2014/main" id="{509267A4-C435-4E60-865B-3EB514AF002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FBB2EC6-8AD6-4D73-9D20-9169F68FB66A}"/>
              </a:ext>
            </a:extLst>
          </p:cNvPr>
          <p:cNvSpPr>
            <a:spLocks noGrp="1"/>
          </p:cNvSpPr>
          <p:nvPr>
            <p:ph type="sldNum" sz="quarter" idx="12"/>
          </p:nvPr>
        </p:nvSpPr>
        <p:spPr/>
        <p:txBody>
          <a:bodyPr/>
          <a:lstStyle/>
          <a:p>
            <a:fld id="{D85DE7D1-7B6E-4C74-B121-551CF18F9A70}" type="slidenum">
              <a:rPr lang="en-IN" smtClean="0"/>
              <a:t>‹#›</a:t>
            </a:fld>
            <a:endParaRPr lang="en-IN"/>
          </a:p>
        </p:txBody>
      </p:sp>
    </p:spTree>
    <p:extLst>
      <p:ext uri="{BB962C8B-B14F-4D97-AF65-F5344CB8AC3E}">
        <p14:creationId xmlns:p14="http://schemas.microsoft.com/office/powerpoint/2010/main" val="38663919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CAD468-B08A-495C-A3F9-AE6A4AAAAE81}"/>
              </a:ext>
            </a:extLst>
          </p:cNvPr>
          <p:cNvSpPr>
            <a:spLocks noGrp="1"/>
          </p:cNvSpPr>
          <p:nvPr>
            <p:ph type="dt" sz="half" idx="10"/>
          </p:nvPr>
        </p:nvSpPr>
        <p:spPr/>
        <p:txBody>
          <a:bodyPr/>
          <a:lstStyle/>
          <a:p>
            <a:fld id="{152ED1A8-69F6-4934-B583-F568F2E16183}" type="datetimeFigureOut">
              <a:rPr lang="en-IN" smtClean="0"/>
              <a:t>07-05-2021</a:t>
            </a:fld>
            <a:endParaRPr lang="en-IN"/>
          </a:p>
        </p:txBody>
      </p:sp>
      <p:sp>
        <p:nvSpPr>
          <p:cNvPr id="3" name="Footer Placeholder 2">
            <a:extLst>
              <a:ext uri="{FF2B5EF4-FFF2-40B4-BE49-F238E27FC236}">
                <a16:creationId xmlns:a16="http://schemas.microsoft.com/office/drawing/2014/main" id="{16E01B25-2A7E-4142-8329-2C8E12B1CDD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32041B8-75A2-4C53-8E20-26D6B2427967}"/>
              </a:ext>
            </a:extLst>
          </p:cNvPr>
          <p:cNvSpPr>
            <a:spLocks noGrp="1"/>
          </p:cNvSpPr>
          <p:nvPr>
            <p:ph type="sldNum" sz="quarter" idx="12"/>
          </p:nvPr>
        </p:nvSpPr>
        <p:spPr/>
        <p:txBody>
          <a:bodyPr/>
          <a:lstStyle/>
          <a:p>
            <a:fld id="{D85DE7D1-7B6E-4C74-B121-551CF18F9A70}" type="slidenum">
              <a:rPr lang="en-IN" smtClean="0"/>
              <a:t>‹#›</a:t>
            </a:fld>
            <a:endParaRPr lang="en-IN"/>
          </a:p>
        </p:txBody>
      </p:sp>
    </p:spTree>
    <p:extLst>
      <p:ext uri="{BB962C8B-B14F-4D97-AF65-F5344CB8AC3E}">
        <p14:creationId xmlns:p14="http://schemas.microsoft.com/office/powerpoint/2010/main" val="3488980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57A69-F263-477C-845C-D714BD14CC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F498757-5CC2-472A-AEEB-6598D438A8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49052F7-BEA5-450B-BAB1-8B1CCE993A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33AA96-2883-48BF-8C10-4100D3EB5EEE}"/>
              </a:ext>
            </a:extLst>
          </p:cNvPr>
          <p:cNvSpPr>
            <a:spLocks noGrp="1"/>
          </p:cNvSpPr>
          <p:nvPr>
            <p:ph type="dt" sz="half" idx="10"/>
          </p:nvPr>
        </p:nvSpPr>
        <p:spPr/>
        <p:txBody>
          <a:bodyPr/>
          <a:lstStyle/>
          <a:p>
            <a:fld id="{152ED1A8-69F6-4934-B583-F568F2E16183}" type="datetimeFigureOut">
              <a:rPr lang="en-IN" smtClean="0"/>
              <a:t>07-05-2021</a:t>
            </a:fld>
            <a:endParaRPr lang="en-IN"/>
          </a:p>
        </p:txBody>
      </p:sp>
      <p:sp>
        <p:nvSpPr>
          <p:cNvPr id="6" name="Footer Placeholder 5">
            <a:extLst>
              <a:ext uri="{FF2B5EF4-FFF2-40B4-BE49-F238E27FC236}">
                <a16:creationId xmlns:a16="http://schemas.microsoft.com/office/drawing/2014/main" id="{1D14D9F4-BDBC-476C-B0C7-F364F55C4C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C9DB51-A9E5-4D95-AE03-194BB2CB5372}"/>
              </a:ext>
            </a:extLst>
          </p:cNvPr>
          <p:cNvSpPr>
            <a:spLocks noGrp="1"/>
          </p:cNvSpPr>
          <p:nvPr>
            <p:ph type="sldNum" sz="quarter" idx="12"/>
          </p:nvPr>
        </p:nvSpPr>
        <p:spPr/>
        <p:txBody>
          <a:bodyPr/>
          <a:lstStyle/>
          <a:p>
            <a:fld id="{D85DE7D1-7B6E-4C74-B121-551CF18F9A70}" type="slidenum">
              <a:rPr lang="en-IN" smtClean="0"/>
              <a:t>‹#›</a:t>
            </a:fld>
            <a:endParaRPr lang="en-IN"/>
          </a:p>
        </p:txBody>
      </p:sp>
    </p:spTree>
    <p:extLst>
      <p:ext uri="{BB962C8B-B14F-4D97-AF65-F5344CB8AC3E}">
        <p14:creationId xmlns:p14="http://schemas.microsoft.com/office/powerpoint/2010/main" val="3998154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45475-44A9-4F24-91DD-B26729E0E7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5B28D24-1A7C-4D9B-9AAA-12510B345E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7C96D6-3B2E-4090-AEED-6E85090694A7}"/>
              </a:ext>
            </a:extLst>
          </p:cNvPr>
          <p:cNvSpPr>
            <a:spLocks noGrp="1"/>
          </p:cNvSpPr>
          <p:nvPr>
            <p:ph type="dt" sz="half" idx="10"/>
          </p:nvPr>
        </p:nvSpPr>
        <p:spPr/>
        <p:txBody>
          <a:bodyPr/>
          <a:lstStyle/>
          <a:p>
            <a:fld id="{0055F08A-1E71-4B2B-BB49-E743F2903911}" type="datetime1">
              <a:rPr lang="en-US" smtClean="0"/>
              <a:t>5/7/2021</a:t>
            </a:fld>
            <a:endParaRPr lang="en-US" dirty="0"/>
          </a:p>
        </p:txBody>
      </p:sp>
      <p:sp>
        <p:nvSpPr>
          <p:cNvPr id="5" name="Footer Placeholder 4">
            <a:extLst>
              <a:ext uri="{FF2B5EF4-FFF2-40B4-BE49-F238E27FC236}">
                <a16:creationId xmlns:a16="http://schemas.microsoft.com/office/drawing/2014/main" id="{8AF16F19-6ADE-49CD-8BCF-83344E9E1A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175C1A-1977-4FFB-9A3E-BA24159E6865}"/>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60839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62F97-7A1D-4F7E-A13A-CBE2F18FA4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66C4D8A-BE98-4E1E-81BF-99508C6A94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1C318F1-1724-4B23-A37D-2F34B1444D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73C8B5-8264-40B4-8878-BEE2E01BCE8A}"/>
              </a:ext>
            </a:extLst>
          </p:cNvPr>
          <p:cNvSpPr>
            <a:spLocks noGrp="1"/>
          </p:cNvSpPr>
          <p:nvPr>
            <p:ph type="dt" sz="half" idx="10"/>
          </p:nvPr>
        </p:nvSpPr>
        <p:spPr/>
        <p:txBody>
          <a:bodyPr/>
          <a:lstStyle/>
          <a:p>
            <a:fld id="{152ED1A8-69F6-4934-B583-F568F2E16183}" type="datetimeFigureOut">
              <a:rPr lang="en-IN" smtClean="0"/>
              <a:t>07-05-2021</a:t>
            </a:fld>
            <a:endParaRPr lang="en-IN"/>
          </a:p>
        </p:txBody>
      </p:sp>
      <p:sp>
        <p:nvSpPr>
          <p:cNvPr id="6" name="Footer Placeholder 5">
            <a:extLst>
              <a:ext uri="{FF2B5EF4-FFF2-40B4-BE49-F238E27FC236}">
                <a16:creationId xmlns:a16="http://schemas.microsoft.com/office/drawing/2014/main" id="{4BFBD18D-1838-4C4C-B670-BCEB91F9C4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2054C0-2150-47AB-81B3-2B60C10C8726}"/>
              </a:ext>
            </a:extLst>
          </p:cNvPr>
          <p:cNvSpPr>
            <a:spLocks noGrp="1"/>
          </p:cNvSpPr>
          <p:nvPr>
            <p:ph type="sldNum" sz="quarter" idx="12"/>
          </p:nvPr>
        </p:nvSpPr>
        <p:spPr/>
        <p:txBody>
          <a:bodyPr/>
          <a:lstStyle/>
          <a:p>
            <a:fld id="{D85DE7D1-7B6E-4C74-B121-551CF18F9A70}" type="slidenum">
              <a:rPr lang="en-IN" smtClean="0"/>
              <a:t>‹#›</a:t>
            </a:fld>
            <a:endParaRPr lang="en-IN"/>
          </a:p>
        </p:txBody>
      </p:sp>
    </p:spTree>
    <p:extLst>
      <p:ext uri="{BB962C8B-B14F-4D97-AF65-F5344CB8AC3E}">
        <p14:creationId xmlns:p14="http://schemas.microsoft.com/office/powerpoint/2010/main" val="25649080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A617-4FF2-470C-BEE6-9DA7995298D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BA8C6D-1B2C-4731-8C5F-1D42F47E3A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3FC826-E9BD-4456-AD23-C91A42136EEF}"/>
              </a:ext>
            </a:extLst>
          </p:cNvPr>
          <p:cNvSpPr>
            <a:spLocks noGrp="1"/>
          </p:cNvSpPr>
          <p:nvPr>
            <p:ph type="dt" sz="half" idx="10"/>
          </p:nvPr>
        </p:nvSpPr>
        <p:spPr/>
        <p:txBody>
          <a:bodyPr/>
          <a:lstStyle/>
          <a:p>
            <a:fld id="{152ED1A8-69F6-4934-B583-F568F2E16183}" type="datetimeFigureOut">
              <a:rPr lang="en-IN" smtClean="0"/>
              <a:t>07-05-2021</a:t>
            </a:fld>
            <a:endParaRPr lang="en-IN"/>
          </a:p>
        </p:txBody>
      </p:sp>
      <p:sp>
        <p:nvSpPr>
          <p:cNvPr id="5" name="Footer Placeholder 4">
            <a:extLst>
              <a:ext uri="{FF2B5EF4-FFF2-40B4-BE49-F238E27FC236}">
                <a16:creationId xmlns:a16="http://schemas.microsoft.com/office/drawing/2014/main" id="{D875CEF6-A511-4629-888A-E5A2EF7332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42EEC4-7A14-4C06-82A3-19B25A19BBB9}"/>
              </a:ext>
            </a:extLst>
          </p:cNvPr>
          <p:cNvSpPr>
            <a:spLocks noGrp="1"/>
          </p:cNvSpPr>
          <p:nvPr>
            <p:ph type="sldNum" sz="quarter" idx="12"/>
          </p:nvPr>
        </p:nvSpPr>
        <p:spPr/>
        <p:txBody>
          <a:bodyPr/>
          <a:lstStyle/>
          <a:p>
            <a:fld id="{D85DE7D1-7B6E-4C74-B121-551CF18F9A70}" type="slidenum">
              <a:rPr lang="en-IN" smtClean="0"/>
              <a:t>‹#›</a:t>
            </a:fld>
            <a:endParaRPr lang="en-IN"/>
          </a:p>
        </p:txBody>
      </p:sp>
    </p:spTree>
    <p:extLst>
      <p:ext uri="{BB962C8B-B14F-4D97-AF65-F5344CB8AC3E}">
        <p14:creationId xmlns:p14="http://schemas.microsoft.com/office/powerpoint/2010/main" val="35557520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9C613A-3954-447C-AF62-2F2C3121B2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EB21C2-D4D9-44ED-8970-EF6656A306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EB2B40-2624-47C8-AEF7-9445460E3C23}"/>
              </a:ext>
            </a:extLst>
          </p:cNvPr>
          <p:cNvSpPr>
            <a:spLocks noGrp="1"/>
          </p:cNvSpPr>
          <p:nvPr>
            <p:ph type="dt" sz="half" idx="10"/>
          </p:nvPr>
        </p:nvSpPr>
        <p:spPr/>
        <p:txBody>
          <a:bodyPr/>
          <a:lstStyle/>
          <a:p>
            <a:fld id="{152ED1A8-69F6-4934-B583-F568F2E16183}" type="datetimeFigureOut">
              <a:rPr lang="en-IN" smtClean="0"/>
              <a:t>07-05-2021</a:t>
            </a:fld>
            <a:endParaRPr lang="en-IN"/>
          </a:p>
        </p:txBody>
      </p:sp>
      <p:sp>
        <p:nvSpPr>
          <p:cNvPr id="5" name="Footer Placeholder 4">
            <a:extLst>
              <a:ext uri="{FF2B5EF4-FFF2-40B4-BE49-F238E27FC236}">
                <a16:creationId xmlns:a16="http://schemas.microsoft.com/office/drawing/2014/main" id="{DF6B8D09-175E-48C0-B66F-17376BA78A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6DE897-59A6-42C1-8332-73D0A12E6FA6}"/>
              </a:ext>
            </a:extLst>
          </p:cNvPr>
          <p:cNvSpPr>
            <a:spLocks noGrp="1"/>
          </p:cNvSpPr>
          <p:nvPr>
            <p:ph type="sldNum" sz="quarter" idx="12"/>
          </p:nvPr>
        </p:nvSpPr>
        <p:spPr/>
        <p:txBody>
          <a:bodyPr/>
          <a:lstStyle/>
          <a:p>
            <a:fld id="{D85DE7D1-7B6E-4C74-B121-551CF18F9A70}" type="slidenum">
              <a:rPr lang="en-IN" smtClean="0"/>
              <a:t>‹#›</a:t>
            </a:fld>
            <a:endParaRPr lang="en-IN"/>
          </a:p>
        </p:txBody>
      </p:sp>
    </p:spTree>
    <p:extLst>
      <p:ext uri="{BB962C8B-B14F-4D97-AF65-F5344CB8AC3E}">
        <p14:creationId xmlns:p14="http://schemas.microsoft.com/office/powerpoint/2010/main" val="6721741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2ED1A8-69F6-4934-B583-F568F2E16183}" type="datetimeFigureOut">
              <a:rPr lang="en-IN" smtClean="0"/>
              <a:t>07-05-2021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85DE7D1-7B6E-4C74-B121-551CF18F9A70}" type="slidenum">
              <a:rPr lang="en-IN" smtClean="0"/>
              <a:t>‹#›</a:t>
            </a:fld>
            <a:endParaRPr lang="en-IN"/>
          </a:p>
        </p:txBody>
      </p:sp>
    </p:spTree>
    <p:extLst>
      <p:ext uri="{BB962C8B-B14F-4D97-AF65-F5344CB8AC3E}">
        <p14:creationId xmlns:p14="http://schemas.microsoft.com/office/powerpoint/2010/main" val="37758399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A6662E-FAF4-44BC-88B5-85A7CBFB6D30}" type="datetime1">
              <a:rPr lang="en-US" smtClean="0"/>
              <a:pPr/>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5715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55F08A-1E71-4B2B-BB49-E743F2903911}"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160248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417D9E-721A-44BB-8863-9873FE64DA75}" type="datetime1">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2548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31DA2F-80B8-49CF-99FB-5ABCA53A607A}" type="datetime1">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475557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852172-E6C9-4B6C-929A-A9DE3837BBF1}" type="datetime1">
              <a:rPr lang="en-US" smtClean="0"/>
              <a:t>5/7/2021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153155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B41CFF-90C9-47B3-9DA1-F2BF8D839F7E}" type="datetime1">
              <a:rPr lang="en-US" smtClean="0"/>
              <a:t>5/7/2021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5513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C7644-3228-47E9-BD2A-8C1A4FA498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68F48A4-D70F-429B-826B-6388B2EEF0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EFFFDC-52B2-4897-AFCD-36F1F50834B6}"/>
              </a:ext>
            </a:extLst>
          </p:cNvPr>
          <p:cNvSpPr>
            <a:spLocks noGrp="1"/>
          </p:cNvSpPr>
          <p:nvPr>
            <p:ph type="dt" sz="half" idx="10"/>
          </p:nvPr>
        </p:nvSpPr>
        <p:spPr/>
        <p:txBody>
          <a:bodyPr/>
          <a:lstStyle/>
          <a:p>
            <a:fld id="{15417D9E-721A-44BB-8863-9873FE64DA75}" type="datetime1">
              <a:rPr lang="en-US" smtClean="0"/>
              <a:t>5/7/2021</a:t>
            </a:fld>
            <a:endParaRPr lang="en-US"/>
          </a:p>
        </p:txBody>
      </p:sp>
      <p:sp>
        <p:nvSpPr>
          <p:cNvPr id="5" name="Footer Placeholder 4">
            <a:extLst>
              <a:ext uri="{FF2B5EF4-FFF2-40B4-BE49-F238E27FC236}">
                <a16:creationId xmlns:a16="http://schemas.microsoft.com/office/drawing/2014/main" id="{84A02D27-905A-4AC3-8B9F-569710455B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5DC5A-9136-42C7-8402-CF899FC6A48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544647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06048FA-06AB-4884-A69B-986B96E68A24}" type="datetime1">
              <a:rPr lang="en-US" smtClean="0"/>
              <a:t>5/7/2021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323376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0DB7ABA-0172-4F9C-889D-567164F66BCD}" type="datetime1">
              <a:rPr lang="en-US" smtClean="0"/>
              <a:t>5/7/2021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3B850FF-6169-4056-8077-06FFA93A5366}" type="slidenum">
              <a:rPr lang="en-US" smtClean="0"/>
              <a:t>‹#›</a:t>
            </a:fld>
            <a:endParaRPr lang="en-US"/>
          </a:p>
        </p:txBody>
      </p:sp>
    </p:spTree>
    <p:extLst>
      <p:ext uri="{BB962C8B-B14F-4D97-AF65-F5344CB8AC3E}">
        <p14:creationId xmlns:p14="http://schemas.microsoft.com/office/powerpoint/2010/main" val="29275197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AC6A5B-8AE7-4A41-B5A7-9ADC6686DC18}" type="datetime1">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612972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559632-1575-4E14-B53B-3DC3D5ED3947}" type="datetime1">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914210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4A6868-2568-4CC9-B302-F37117B01A6E}" type="datetime1">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714560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A6662E-FAF4-44BC-88B5-85A7CBFB6D30}" type="datetime1">
              <a:rPr lang="en-US" smtClean="0"/>
              <a:pPr/>
              <a:t>5/7/2021</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73B850FF-6169-4056-8077-06FFA93A5366}" type="slidenum">
              <a:rPr lang="en-US" smtClean="0"/>
              <a:pPr/>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35490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55F08A-1E71-4B2B-BB49-E743F2903911}" type="datetime1">
              <a:rPr lang="en-US" smtClean="0"/>
              <a:t>5/7/2021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55177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417D9E-721A-44BB-8863-9873FE64DA75}" type="datetime1">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15721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31DA2F-80B8-49CF-99FB-5ABCA53A607A}" type="datetime1">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54850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852172-E6C9-4B6C-929A-A9DE3837BBF1}" type="datetime1">
              <a:rPr lang="en-US" smtClean="0"/>
              <a:t>5/7/2021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B850FF-6169-4056-8077-06FFA93A5366}"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79279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891B9-F99C-46C5-8608-3CA87F98BF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858BE5-F976-40A6-8606-3AF25B61E3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AD23F7A-9301-4A39-ABF0-E796469C67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EC8DFAC-778B-47D0-9B3D-2227274F4BEF}"/>
              </a:ext>
            </a:extLst>
          </p:cNvPr>
          <p:cNvSpPr>
            <a:spLocks noGrp="1"/>
          </p:cNvSpPr>
          <p:nvPr>
            <p:ph type="dt" sz="half" idx="10"/>
          </p:nvPr>
        </p:nvSpPr>
        <p:spPr/>
        <p:txBody>
          <a:bodyPr/>
          <a:lstStyle/>
          <a:p>
            <a:fld id="{5F31DA2F-80B8-49CF-99FB-5ABCA53A607A}" type="datetime1">
              <a:rPr lang="en-US" smtClean="0"/>
              <a:t>5/7/2021</a:t>
            </a:fld>
            <a:endParaRPr lang="en-US"/>
          </a:p>
        </p:txBody>
      </p:sp>
      <p:sp>
        <p:nvSpPr>
          <p:cNvPr id="6" name="Footer Placeholder 5">
            <a:extLst>
              <a:ext uri="{FF2B5EF4-FFF2-40B4-BE49-F238E27FC236}">
                <a16:creationId xmlns:a16="http://schemas.microsoft.com/office/drawing/2014/main" id="{39518EA5-DCB2-4FDF-820D-065EEE34D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FD495C-C25A-4F1C-81EC-6E7E0072108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839959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B41CFF-90C9-47B3-9DA1-F2BF8D839F7E}" type="datetime1">
              <a:rPr lang="en-US" smtClean="0"/>
              <a:t>5/7/2021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B850FF-6169-4056-8077-06FFA93A5366}"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86419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6048FA-06AB-4884-A69B-986B96E68A24}" type="datetime1">
              <a:rPr lang="en-US" smtClean="0"/>
              <a:t>5/7/2021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215209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DB7ABA-0172-4F9C-889D-567164F66BCD}" type="datetime1">
              <a:rPr lang="en-US" smtClean="0"/>
              <a:t>5/7/2021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34826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8AC6A5B-8AE7-4A41-B5A7-9ADC6686DC18}" type="datetime1">
              <a:rPr lang="en-US" smtClean="0"/>
              <a:t>5/7/2021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842599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559632-1575-4E14-B53B-3DC3D5ED3947}" type="datetime1">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9532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4A6868-2568-4CC9-B302-F37117B01A6E}" type="datetime1">
              <a:rPr lang="en-US" smtClean="0"/>
              <a:t>5/7/2021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3960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11B1-CF60-4BE7-BC18-45E9EBFB157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9E148D6-9118-4EA1-812A-0C4251A9BA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C42014-70F0-44E7-A85E-AB0736CF38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8683964-84FA-4970-90DD-97EC0730B4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DCCA8F-347F-4B58-ACBE-58965C04E7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0AD426-F709-4A4A-88E4-C56A88686F91}"/>
              </a:ext>
            </a:extLst>
          </p:cNvPr>
          <p:cNvSpPr>
            <a:spLocks noGrp="1"/>
          </p:cNvSpPr>
          <p:nvPr>
            <p:ph type="dt" sz="half" idx="10"/>
          </p:nvPr>
        </p:nvSpPr>
        <p:spPr/>
        <p:txBody>
          <a:bodyPr/>
          <a:lstStyle/>
          <a:p>
            <a:fld id="{28852172-E6C9-4B6C-929A-A9DE3837BBF1}" type="datetime1">
              <a:rPr lang="en-US" smtClean="0"/>
              <a:t>5/7/2021</a:t>
            </a:fld>
            <a:endParaRPr lang="en-US"/>
          </a:p>
        </p:txBody>
      </p:sp>
      <p:sp>
        <p:nvSpPr>
          <p:cNvPr id="8" name="Footer Placeholder 7">
            <a:extLst>
              <a:ext uri="{FF2B5EF4-FFF2-40B4-BE49-F238E27FC236}">
                <a16:creationId xmlns:a16="http://schemas.microsoft.com/office/drawing/2014/main" id="{88E837E9-EA59-4286-B298-A3A0DD5F2B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7D3045-C3F4-46D5-B1D1-2FE68B18CD0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752221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3224-A2BB-466A-9496-8162B598366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2CD2E08-6162-468D-A8E3-2A0580F264CC}"/>
              </a:ext>
            </a:extLst>
          </p:cNvPr>
          <p:cNvSpPr>
            <a:spLocks noGrp="1"/>
          </p:cNvSpPr>
          <p:nvPr>
            <p:ph type="dt" sz="half" idx="10"/>
          </p:nvPr>
        </p:nvSpPr>
        <p:spPr/>
        <p:txBody>
          <a:bodyPr/>
          <a:lstStyle/>
          <a:p>
            <a:fld id="{3AB41CFF-90C9-47B3-9DA1-F2BF8D839F7E}" type="datetime1">
              <a:rPr lang="en-US" smtClean="0"/>
              <a:t>5/7/2021</a:t>
            </a:fld>
            <a:endParaRPr lang="en-US"/>
          </a:p>
        </p:txBody>
      </p:sp>
      <p:sp>
        <p:nvSpPr>
          <p:cNvPr id="4" name="Footer Placeholder 3">
            <a:extLst>
              <a:ext uri="{FF2B5EF4-FFF2-40B4-BE49-F238E27FC236}">
                <a16:creationId xmlns:a16="http://schemas.microsoft.com/office/drawing/2014/main" id="{14611F7A-9921-45BF-8ED6-067A80286E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BBF015-08F1-4C61-885B-E964729675A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22510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5373E5-CAD6-42B4-A2E2-94904D80647C}"/>
              </a:ext>
            </a:extLst>
          </p:cNvPr>
          <p:cNvSpPr>
            <a:spLocks noGrp="1"/>
          </p:cNvSpPr>
          <p:nvPr>
            <p:ph type="dt" sz="half" idx="10"/>
          </p:nvPr>
        </p:nvSpPr>
        <p:spPr/>
        <p:txBody>
          <a:bodyPr/>
          <a:lstStyle/>
          <a:p>
            <a:fld id="{F06048FA-06AB-4884-A69B-986B96E68A24}" type="datetime1">
              <a:rPr lang="en-US" smtClean="0"/>
              <a:t>5/7/2021</a:t>
            </a:fld>
            <a:endParaRPr lang="en-US"/>
          </a:p>
        </p:txBody>
      </p:sp>
      <p:sp>
        <p:nvSpPr>
          <p:cNvPr id="3" name="Footer Placeholder 2">
            <a:extLst>
              <a:ext uri="{FF2B5EF4-FFF2-40B4-BE49-F238E27FC236}">
                <a16:creationId xmlns:a16="http://schemas.microsoft.com/office/drawing/2014/main" id="{7FBDD675-E1AB-4FB6-BA21-55E3BEDEEB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907618-138A-412F-A01E-3F15C068FB30}"/>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51513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154AA-7549-4EA0-8119-0D0AAB8426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1D6E067-0282-497E-ACE5-0EC6A083A2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53D4236-8E63-4317-B79D-02850F219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D898C3-4030-47A3-9590-508D274CE709}"/>
              </a:ext>
            </a:extLst>
          </p:cNvPr>
          <p:cNvSpPr>
            <a:spLocks noGrp="1"/>
          </p:cNvSpPr>
          <p:nvPr>
            <p:ph type="dt" sz="half" idx="10"/>
          </p:nvPr>
        </p:nvSpPr>
        <p:spPr/>
        <p:txBody>
          <a:bodyPr/>
          <a:lstStyle/>
          <a:p>
            <a:fld id="{50DB7ABA-0172-4F9C-889D-567164F66BCD}" type="datetime1">
              <a:rPr lang="en-US" smtClean="0"/>
              <a:t>5/7/2021</a:t>
            </a:fld>
            <a:endParaRPr lang="en-US"/>
          </a:p>
        </p:txBody>
      </p:sp>
      <p:sp>
        <p:nvSpPr>
          <p:cNvPr id="6" name="Footer Placeholder 5">
            <a:extLst>
              <a:ext uri="{FF2B5EF4-FFF2-40B4-BE49-F238E27FC236}">
                <a16:creationId xmlns:a16="http://schemas.microsoft.com/office/drawing/2014/main" id="{5643BDA9-03C3-4D47-B0BD-BA1220686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652697-ECC4-4013-A47F-B54B65C9A5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4900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F28E7-661A-4E84-BFF2-86CA5EDD61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F922BB3-9036-462E-840E-64321272F2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52F15E0-4C53-4057-96EC-EEC44172CC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2DA5B8-61A2-42BD-B43B-A287660FED19}"/>
              </a:ext>
            </a:extLst>
          </p:cNvPr>
          <p:cNvSpPr>
            <a:spLocks noGrp="1"/>
          </p:cNvSpPr>
          <p:nvPr>
            <p:ph type="dt" sz="half" idx="10"/>
          </p:nvPr>
        </p:nvSpPr>
        <p:spPr/>
        <p:txBody>
          <a:bodyPr/>
          <a:lstStyle/>
          <a:p>
            <a:fld id="{78AC6A5B-8AE7-4A41-B5A7-9ADC6686DC18}" type="datetime1">
              <a:rPr lang="en-US" smtClean="0"/>
              <a:t>5/7/2021</a:t>
            </a:fld>
            <a:endParaRPr lang="en-US"/>
          </a:p>
        </p:txBody>
      </p:sp>
      <p:sp>
        <p:nvSpPr>
          <p:cNvPr id="6" name="Footer Placeholder 5">
            <a:extLst>
              <a:ext uri="{FF2B5EF4-FFF2-40B4-BE49-F238E27FC236}">
                <a16:creationId xmlns:a16="http://schemas.microsoft.com/office/drawing/2014/main" id="{A225322E-3608-4A2C-8273-FC769BCDBD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42FA37-17BB-4838-BE78-B9A3D52D3E1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88937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2.jp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1770A5-6017-4A63-A79F-EE131B296E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2F5EF42-5FEE-4B60-94DE-2098657844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DD4E40-41E6-445F-A26E-CDB4EF5430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0CF6C-748E-4B7A-BC8B-3011EF78ED13}" type="datetime1">
              <a:rPr lang="en-US" smtClean="0"/>
              <a:pPr/>
              <a:t>5/7/2021</a:t>
            </a:fld>
            <a:endParaRPr lang="en-US" dirty="0"/>
          </a:p>
        </p:txBody>
      </p:sp>
      <p:sp>
        <p:nvSpPr>
          <p:cNvPr id="5" name="Footer Placeholder 4">
            <a:extLst>
              <a:ext uri="{FF2B5EF4-FFF2-40B4-BE49-F238E27FC236}">
                <a16:creationId xmlns:a16="http://schemas.microsoft.com/office/drawing/2014/main" id="{02F716E0-C121-4BE5-84BE-D5BD280D2A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F49FF45-DEA9-44FA-8D3D-6DF2188D5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1849089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475EAE-4A6D-48F4-8DE5-F6CCEC6861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28609BD-A477-43C4-8EB2-84BA055327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9AD072-E87A-4656-895E-1F2EE475F9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2ED1A8-69F6-4934-B583-F568F2E16183}" type="datetimeFigureOut">
              <a:rPr lang="en-IN" smtClean="0"/>
              <a:t>07-05-2021</a:t>
            </a:fld>
            <a:endParaRPr lang="en-IN"/>
          </a:p>
        </p:txBody>
      </p:sp>
      <p:sp>
        <p:nvSpPr>
          <p:cNvPr id="5" name="Footer Placeholder 4">
            <a:extLst>
              <a:ext uri="{FF2B5EF4-FFF2-40B4-BE49-F238E27FC236}">
                <a16:creationId xmlns:a16="http://schemas.microsoft.com/office/drawing/2014/main" id="{BD3BE2A1-776C-4376-8E0C-7B38F25094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33523EF-9507-4D52-85B6-F81600CD6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5DE7D1-7B6E-4C74-B121-551CF18F9A70}" type="slidenum">
              <a:rPr lang="en-IN" smtClean="0"/>
              <a:t>‹#›</a:t>
            </a:fld>
            <a:endParaRPr lang="en-IN"/>
          </a:p>
        </p:txBody>
      </p:sp>
    </p:spTree>
    <p:extLst>
      <p:ext uri="{BB962C8B-B14F-4D97-AF65-F5344CB8AC3E}">
        <p14:creationId xmlns:p14="http://schemas.microsoft.com/office/powerpoint/2010/main" val="3875363536"/>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7E0CF6C-748E-4B7A-BC8B-3011EF78ED13}" type="datetime1">
              <a:rPr lang="en-US" smtClean="0"/>
              <a:pPr/>
              <a:t>5/7/2021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3B850FF-6169-4056-8077-06FFA93A5366}"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638292"/>
      </p:ext>
    </p:extLst>
  </p:cSld>
  <p:clrMap bg1="lt1" tx1="dk1" bg2="lt2" tx2="dk2" accent1="accent1" accent2="accent2" accent3="accent3" accent4="accent4" accent5="accent5" accent6="accent6" hlink="hlink" folHlink="folHlink"/>
  <p:sldLayoutIdLst>
    <p:sldLayoutId id="2147483717" r:id="rId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7E0CF6C-748E-4B7A-BC8B-3011EF78ED13}" type="datetime1">
              <a:rPr lang="en-US" smtClean="0"/>
              <a:pPr/>
              <a:t>5/7/2021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3B850FF-6169-4056-8077-06FFA93A5366}"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7319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7E0CF6C-748E-4B7A-BC8B-3011EF78ED13}" type="datetime1">
              <a:rPr lang="en-US" smtClean="0"/>
              <a:pPr/>
              <a:t>5/7/2021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3B850FF-6169-4056-8077-06FFA93A5366}"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154172"/>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4DA67F-EB36-4638-9DF6-5DBBC7AA890F}"/>
              </a:ext>
            </a:extLst>
          </p:cNvPr>
          <p:cNvSpPr txBox="1"/>
          <p:nvPr/>
        </p:nvSpPr>
        <p:spPr>
          <a:xfrm>
            <a:off x="-1589951" y="961421"/>
            <a:ext cx="8934450" cy="1200329"/>
          </a:xfrm>
          <a:prstGeom prst="rect">
            <a:avLst/>
          </a:prstGeom>
          <a:noFill/>
        </p:spPr>
        <p:txBody>
          <a:bodyPr wrap="square" rtlCol="0">
            <a:spAutoFit/>
          </a:bodyPr>
          <a:lstStyle/>
          <a:p>
            <a:pPr algn="ctr"/>
            <a:r>
              <a:rPr lang="en-US" sz="7200" b="1" dirty="0">
                <a:solidFill>
                  <a:schemeClr val="bg1"/>
                </a:solidFill>
                <a:latin typeface="Cavolini" panose="020B0502040204020203" pitchFamily="66" charset="0"/>
                <a:cs typeface="Cavolini" panose="020B0502040204020203" pitchFamily="66" charset="0"/>
              </a:rPr>
              <a:t>Shop2</a:t>
            </a:r>
            <a:r>
              <a:rPr lang="en-US" sz="7200" b="1" dirty="0">
                <a:solidFill>
                  <a:schemeClr val="accent2">
                    <a:lumMod val="60000"/>
                    <a:lumOff val="40000"/>
                  </a:schemeClr>
                </a:solidFill>
                <a:latin typeface="Cavolini" panose="020B0502040204020203" pitchFamily="66" charset="0"/>
                <a:cs typeface="Cavolini" panose="020B0502040204020203" pitchFamily="66" charset="0"/>
              </a:rPr>
              <a:t>Earn</a:t>
            </a:r>
          </a:p>
        </p:txBody>
      </p:sp>
      <p:sp>
        <p:nvSpPr>
          <p:cNvPr id="3" name="TextBox 2">
            <a:extLst>
              <a:ext uri="{FF2B5EF4-FFF2-40B4-BE49-F238E27FC236}">
                <a16:creationId xmlns:a16="http://schemas.microsoft.com/office/drawing/2014/main" id="{8AAAAD9E-BA79-4A7E-936E-B19F20CE281C}"/>
              </a:ext>
            </a:extLst>
          </p:cNvPr>
          <p:cNvSpPr txBox="1"/>
          <p:nvPr/>
        </p:nvSpPr>
        <p:spPr>
          <a:xfrm>
            <a:off x="-518746" y="1878146"/>
            <a:ext cx="6867882" cy="707886"/>
          </a:xfrm>
          <a:prstGeom prst="rect">
            <a:avLst/>
          </a:prstGeom>
          <a:noFill/>
        </p:spPr>
        <p:txBody>
          <a:bodyPr wrap="square" rtlCol="0">
            <a:spAutoFit/>
          </a:bodyPr>
          <a:lstStyle/>
          <a:p>
            <a:pPr algn="ctr"/>
            <a:r>
              <a:rPr lang="en-US" sz="4000" b="1" dirty="0">
                <a:solidFill>
                  <a:schemeClr val="accent4">
                    <a:lumMod val="40000"/>
                    <a:lumOff val="60000"/>
                  </a:schemeClr>
                </a:solidFill>
                <a:latin typeface="Cavolini" panose="03000502040302020204" pitchFamily="66" charset="0"/>
                <a:cs typeface="Cavolini" panose="03000502040302020204" pitchFamily="66" charset="0"/>
              </a:rPr>
              <a:t>Shop and Resell</a:t>
            </a:r>
            <a:endParaRPr lang="en-IN" sz="4000" b="1" dirty="0">
              <a:solidFill>
                <a:schemeClr val="accent4">
                  <a:lumMod val="40000"/>
                  <a:lumOff val="60000"/>
                </a:schemeClr>
              </a:solidFill>
              <a:latin typeface="Cavolini" panose="03000502040302020204" pitchFamily="66" charset="0"/>
              <a:cs typeface="Cavolini" panose="03000502040302020204" pitchFamily="66" charset="0"/>
            </a:endParaRPr>
          </a:p>
        </p:txBody>
      </p:sp>
      <p:pic>
        <p:nvPicPr>
          <p:cNvPr id="5" name="Picture 4" descr="Logo, company name&#10;&#10;Description automatically generated">
            <a:extLst>
              <a:ext uri="{FF2B5EF4-FFF2-40B4-BE49-F238E27FC236}">
                <a16:creationId xmlns:a16="http://schemas.microsoft.com/office/drawing/2014/main" id="{3CBC85DF-3C08-48E8-BFC7-3346DCC53A19}"/>
              </a:ext>
            </a:extLst>
          </p:cNvPr>
          <p:cNvPicPr>
            <a:picLocks noChangeAspect="1"/>
          </p:cNvPicPr>
          <p:nvPr/>
        </p:nvPicPr>
        <p:blipFill>
          <a:blip r:embed="rId3">
            <a:extLst>
              <a:ext uri="{BEBA8EAE-BF5A-486C-A8C5-ECC9F3942E4B}">
                <a14:imgProps xmlns:a14="http://schemas.microsoft.com/office/drawing/2010/main">
                  <a14:imgLayer r:embed="rId4">
                    <a14:imgEffect>
                      <a14:artisticFilmGrain/>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958361" cy="95836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9D135C3-7923-804A-B784-537DAB52359F}"/>
              </a:ext>
            </a:extLst>
          </p:cNvPr>
          <p:cNvSpPr txBox="1"/>
          <p:nvPr/>
        </p:nvSpPr>
        <p:spPr>
          <a:xfrm>
            <a:off x="730934" y="2517643"/>
            <a:ext cx="4913376" cy="1754326"/>
          </a:xfrm>
          <a:prstGeom prst="rect">
            <a:avLst/>
          </a:prstGeom>
          <a:noFill/>
        </p:spPr>
        <p:txBody>
          <a:bodyPr wrap="square" rtlCol="0">
            <a:spAutoFit/>
          </a:bodyPr>
          <a:lstStyle/>
          <a:p>
            <a:r>
              <a:rPr lang="en-US" dirty="0">
                <a:solidFill>
                  <a:schemeClr val="bg1"/>
                </a:solidFill>
                <a:latin typeface="Tw Cen MT" panose="020B0602020104020603" pitchFamily="34" charset="77"/>
              </a:rPr>
              <a:t>Asfahan Shah		E19CSE116</a:t>
            </a:r>
          </a:p>
          <a:p>
            <a:r>
              <a:rPr lang="en-US" dirty="0">
                <a:solidFill>
                  <a:schemeClr val="bg1"/>
                </a:solidFill>
                <a:latin typeface="Tw Cen MT" panose="020B0602020104020603" pitchFamily="34" charset="77"/>
              </a:rPr>
              <a:t>Aniket Purkayastha		E19CSE151</a:t>
            </a:r>
          </a:p>
          <a:p>
            <a:r>
              <a:rPr lang="en-US" dirty="0">
                <a:solidFill>
                  <a:schemeClr val="bg1"/>
                </a:solidFill>
                <a:latin typeface="Tw Cen MT" panose="020B0602020104020603" pitchFamily="34" charset="77"/>
              </a:rPr>
              <a:t>Saksham Khandelwal	E19CSE216</a:t>
            </a:r>
          </a:p>
          <a:p>
            <a:r>
              <a:rPr lang="en-US" dirty="0">
                <a:solidFill>
                  <a:schemeClr val="bg1"/>
                </a:solidFill>
                <a:latin typeface="Tw Cen MT" panose="020B0602020104020603" pitchFamily="34" charset="77"/>
              </a:rPr>
              <a:t>Atindra Shekhar		E19CSE187</a:t>
            </a:r>
          </a:p>
          <a:p>
            <a:r>
              <a:rPr lang="en-US" dirty="0">
                <a:solidFill>
                  <a:schemeClr val="bg1"/>
                </a:solidFill>
                <a:latin typeface="Tw Cen MT" panose="020B0602020104020603" pitchFamily="34" charset="77"/>
              </a:rPr>
              <a:t>Sadhil Chhabra		E19CSE299</a:t>
            </a:r>
          </a:p>
          <a:p>
            <a:r>
              <a:rPr lang="en-US" dirty="0">
                <a:solidFill>
                  <a:schemeClr val="bg1"/>
                </a:solidFill>
                <a:latin typeface="Tw Cen MT" panose="020B0602020104020603" pitchFamily="34" charset="77"/>
              </a:rPr>
              <a:t>Pranjal Gupta		E19CSE360</a:t>
            </a:r>
          </a:p>
        </p:txBody>
      </p:sp>
    </p:spTree>
    <p:extLst>
      <p:ext uri="{BB962C8B-B14F-4D97-AF65-F5344CB8AC3E}">
        <p14:creationId xmlns:p14="http://schemas.microsoft.com/office/powerpoint/2010/main" val="35049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8CB4E58-AFC5-4748-B3D8-83DA4CFD6880}"/>
              </a:ext>
            </a:extLst>
          </p:cNvPr>
          <p:cNvSpPr txBox="1"/>
          <p:nvPr/>
        </p:nvSpPr>
        <p:spPr>
          <a:xfrm>
            <a:off x="148428" y="363374"/>
            <a:ext cx="5932360" cy="1827212"/>
          </a:xfrm>
          <a:prstGeom prst="rect">
            <a:avLst/>
          </a:prstGeom>
        </p:spPr>
        <p:txBody>
          <a:bodyPr vert="horz" lIns="91440" tIns="45720" rIns="91440" bIns="45720" rtlCol="0">
            <a:normAutofit lnSpcReduction="10000"/>
          </a:bodyPr>
          <a:lstStyle/>
          <a:p>
            <a:pPr marL="285750" indent="-228600" algn="just">
              <a:lnSpc>
                <a:spcPct val="90000"/>
              </a:lnSpc>
              <a:spcAft>
                <a:spcPts val="600"/>
              </a:spcAft>
              <a:buFont typeface="Arial" panose="020B0604020202020204" pitchFamily="34" charset="0"/>
              <a:buChar char="•"/>
            </a:pPr>
            <a:r>
              <a:rPr lang="en-US" dirty="0"/>
              <a:t>During this pandemic there has been a swift change in the trend of customer needs which has seen a drastic shift from offline to online shopping.</a:t>
            </a:r>
          </a:p>
          <a:p>
            <a:pPr marL="285750" indent="-228600" algn="just">
              <a:lnSpc>
                <a:spcPct val="90000"/>
              </a:lnSpc>
              <a:spcAft>
                <a:spcPts val="600"/>
              </a:spcAft>
              <a:buFont typeface="Arial" panose="020B0604020202020204" pitchFamily="34" charset="0"/>
              <a:buChar char="•"/>
            </a:pPr>
            <a:endParaRPr lang="en-US" sz="800" dirty="0"/>
          </a:p>
          <a:p>
            <a:pPr marL="285750" indent="-228600" algn="just">
              <a:lnSpc>
                <a:spcPct val="90000"/>
              </a:lnSpc>
              <a:spcAft>
                <a:spcPts val="600"/>
              </a:spcAft>
              <a:buFont typeface="Arial" panose="020B0604020202020204" pitchFamily="34" charset="0"/>
              <a:buChar char="•"/>
            </a:pPr>
            <a:r>
              <a:rPr lang="en-US" dirty="0"/>
              <a:t>Flipkart and amazon have recorded a huge number of sales in this covid-19 pandemic.</a:t>
            </a:r>
          </a:p>
          <a:p>
            <a:pPr marL="57150" algn="r">
              <a:lnSpc>
                <a:spcPct val="90000"/>
              </a:lnSpc>
              <a:spcAft>
                <a:spcPts val="600"/>
              </a:spcAft>
            </a:pPr>
            <a:r>
              <a:rPr lang="en-US" sz="1600" i="1" dirty="0"/>
              <a:t>Source: Business Standards</a:t>
            </a:r>
          </a:p>
        </p:txBody>
      </p:sp>
      <p:pic>
        <p:nvPicPr>
          <p:cNvPr id="8" name="Picture 7">
            <a:extLst>
              <a:ext uri="{FF2B5EF4-FFF2-40B4-BE49-F238E27FC236}">
                <a16:creationId xmlns:a16="http://schemas.microsoft.com/office/drawing/2014/main" id="{0654D804-3C03-4377-AC59-52FCCAF4FA2A}"/>
              </a:ext>
            </a:extLst>
          </p:cNvPr>
          <p:cNvPicPr>
            <a:picLocks noChangeAspect="1"/>
          </p:cNvPicPr>
          <p:nvPr/>
        </p:nvPicPr>
        <p:blipFill rotWithShape="1">
          <a:blip r:embed="rId2">
            <a:extLst>
              <a:ext uri="{28A0092B-C50C-407E-A947-70E740481C1C}">
                <a14:useLocalDpi xmlns:a14="http://schemas.microsoft.com/office/drawing/2010/main" val="0"/>
              </a:ext>
            </a:extLst>
          </a:blip>
          <a:srcRect r="4196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extBox 5">
            <a:extLst>
              <a:ext uri="{FF2B5EF4-FFF2-40B4-BE49-F238E27FC236}">
                <a16:creationId xmlns:a16="http://schemas.microsoft.com/office/drawing/2014/main" id="{00C974B6-4487-4A52-98B8-30E31816EB28}"/>
              </a:ext>
            </a:extLst>
          </p:cNvPr>
          <p:cNvSpPr txBox="1"/>
          <p:nvPr/>
        </p:nvSpPr>
        <p:spPr>
          <a:xfrm>
            <a:off x="266102" y="2376487"/>
            <a:ext cx="5828374" cy="2105025"/>
          </a:xfrm>
          <a:prstGeom prst="rect">
            <a:avLst/>
          </a:prstGeom>
          <a:noFill/>
        </p:spPr>
        <p:txBody>
          <a:bodyPr wrap="square" rtlCol="0" anchor="t">
            <a:normAutofit fontScale="92500" lnSpcReduction="20000"/>
          </a:bodyPr>
          <a:lstStyle/>
          <a:p>
            <a:pPr marL="285750" indent="-285750" algn="just">
              <a:lnSpc>
                <a:spcPct val="90000"/>
              </a:lnSpc>
              <a:spcAft>
                <a:spcPts val="600"/>
              </a:spcAft>
              <a:buFont typeface="Arial" panose="020B0604020202020204" pitchFamily="34" charset="0"/>
              <a:buChar char="•"/>
            </a:pPr>
            <a:r>
              <a:rPr lang="en-US" sz="1900" dirty="0"/>
              <a:t>The role of SME in the economy is important.</a:t>
            </a:r>
          </a:p>
          <a:p>
            <a:pPr marL="285750" indent="-285750" algn="just">
              <a:lnSpc>
                <a:spcPct val="90000"/>
              </a:lnSpc>
              <a:spcAft>
                <a:spcPts val="600"/>
              </a:spcAft>
              <a:buFont typeface="Arial" panose="020B0604020202020204" pitchFamily="34" charset="0"/>
              <a:buChar char="•"/>
            </a:pPr>
            <a:endParaRPr lang="en-US" sz="800" dirty="0"/>
          </a:p>
          <a:p>
            <a:pPr marL="285750" indent="-285750" algn="just">
              <a:lnSpc>
                <a:spcPct val="90000"/>
              </a:lnSpc>
              <a:spcAft>
                <a:spcPts val="600"/>
              </a:spcAft>
              <a:buFont typeface="Arial" panose="020B0604020202020204" pitchFamily="34" charset="0"/>
              <a:buChar char="•"/>
            </a:pPr>
            <a:r>
              <a:rPr lang="en-US" sz="1900" b="1" dirty="0">
                <a:solidFill>
                  <a:srgbClr val="000000"/>
                </a:solidFill>
              </a:rPr>
              <a:t>SME &amp; Employment opportunity:</a:t>
            </a:r>
            <a:r>
              <a:rPr lang="en-US" sz="1900" dirty="0">
                <a:solidFill>
                  <a:srgbClr val="000000"/>
                </a:solidFill>
              </a:rPr>
              <a:t> Employs about 106 million, 40% of India’s workforce. Next only to the agricultural sector.</a:t>
            </a:r>
          </a:p>
          <a:p>
            <a:pPr marL="285750" indent="-285750" algn="just">
              <a:lnSpc>
                <a:spcPct val="90000"/>
              </a:lnSpc>
              <a:spcAft>
                <a:spcPts val="600"/>
              </a:spcAft>
              <a:buFont typeface="Arial" panose="020B0604020202020204" pitchFamily="34" charset="0"/>
              <a:buChar char="•"/>
            </a:pPr>
            <a:endParaRPr lang="en-US" sz="800" dirty="0">
              <a:solidFill>
                <a:srgbClr val="000000"/>
              </a:solidFill>
            </a:endParaRPr>
          </a:p>
          <a:p>
            <a:pPr marL="285750" indent="-285750" algn="just">
              <a:lnSpc>
                <a:spcPct val="90000"/>
              </a:lnSpc>
              <a:spcAft>
                <a:spcPts val="600"/>
              </a:spcAft>
              <a:buFont typeface="Arial" panose="020B0604020202020204" pitchFamily="34" charset="0"/>
              <a:buChar char="•"/>
            </a:pPr>
            <a:r>
              <a:rPr lang="en-US" sz="1900" b="1" dirty="0">
                <a:solidFill>
                  <a:srgbClr val="000000"/>
                </a:solidFill>
              </a:rPr>
              <a:t>GDP Contribution:</a:t>
            </a:r>
            <a:r>
              <a:rPr lang="en-US" sz="1900" dirty="0">
                <a:solidFill>
                  <a:srgbClr val="000000"/>
                </a:solidFill>
              </a:rPr>
              <a:t> Currently around 6.11% of the manufacturing GDP and 24.63% of Service sector GDP.</a:t>
            </a:r>
          </a:p>
          <a:p>
            <a:pPr lvl="8" algn="r">
              <a:lnSpc>
                <a:spcPct val="90000"/>
              </a:lnSpc>
              <a:spcAft>
                <a:spcPts val="600"/>
              </a:spcAft>
            </a:pPr>
            <a:r>
              <a:rPr lang="en-US" sz="1600" i="1" dirty="0"/>
              <a:t>Source: evoma</a:t>
            </a:r>
          </a:p>
        </p:txBody>
      </p:sp>
      <p:sp>
        <p:nvSpPr>
          <p:cNvPr id="7" name="TextBox 6">
            <a:extLst>
              <a:ext uri="{FF2B5EF4-FFF2-40B4-BE49-F238E27FC236}">
                <a16:creationId xmlns:a16="http://schemas.microsoft.com/office/drawing/2014/main" id="{AA6B33E5-533F-4032-B262-CA96662F26DA}"/>
              </a:ext>
            </a:extLst>
          </p:cNvPr>
          <p:cNvSpPr txBox="1"/>
          <p:nvPr/>
        </p:nvSpPr>
        <p:spPr>
          <a:xfrm>
            <a:off x="266102" y="4667414"/>
            <a:ext cx="5828374" cy="1827212"/>
          </a:xfrm>
          <a:prstGeom prst="rect">
            <a:avLst/>
          </a:prstGeom>
          <a:noFill/>
        </p:spPr>
        <p:txBody>
          <a:bodyPr wrap="square" rtlCol="0" anchor="t">
            <a:normAutofit/>
          </a:bodyPr>
          <a:lstStyle/>
          <a:p>
            <a:pPr marL="285750" indent="-285750" algn="just">
              <a:lnSpc>
                <a:spcPct val="90000"/>
              </a:lnSpc>
              <a:spcAft>
                <a:spcPts val="600"/>
              </a:spcAft>
              <a:buFont typeface="Arial" panose="020B0604020202020204" pitchFamily="34" charset="0"/>
              <a:buChar char="•"/>
            </a:pPr>
            <a:r>
              <a:rPr lang="en-US" dirty="0"/>
              <a:t>As mentioned in the above graphs SME’s have suffered a massive loss due to the pandemic on the top of that not being in the online domain has become a major disadvantage for these industries so much as they are on the verge of shutting down but at the same time, we got this massive opportunity to bring these SMEs into online domain</a:t>
            </a:r>
            <a:endParaRPr lang="en-IN" dirty="0"/>
          </a:p>
        </p:txBody>
      </p:sp>
    </p:spTree>
    <p:extLst>
      <p:ext uri="{BB962C8B-B14F-4D97-AF65-F5344CB8AC3E}">
        <p14:creationId xmlns:p14="http://schemas.microsoft.com/office/powerpoint/2010/main" val="223599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46">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73"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50">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76" name="Freeform: Shape 51">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7" name="Freeform: Shape 52">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8" name="Freeform: Shape 53">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9" name="Freeform: Shape 54">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0" name="Freeform: Shape 55">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1" name="Freeform: Shape 56">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2" name="Freeform: Shape 57">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6CE7458-616C-874E-A626-FA4DEE421EA4}"/>
              </a:ext>
            </a:extLst>
          </p:cNvPr>
          <p:cNvSpPr>
            <a:spLocks noGrp="1"/>
          </p:cNvSpPr>
          <p:nvPr>
            <p:ph type="title"/>
          </p:nvPr>
        </p:nvSpPr>
        <p:spPr>
          <a:xfrm>
            <a:off x="631366" y="758951"/>
            <a:ext cx="3743955" cy="5340097"/>
          </a:xfrm>
        </p:spPr>
        <p:txBody>
          <a:bodyPr anchor="ctr">
            <a:normAutofit/>
          </a:bodyPr>
          <a:lstStyle/>
          <a:p>
            <a:r>
              <a:rPr lang="en-US" sz="4800" dirty="0">
                <a:solidFill>
                  <a:schemeClr val="accent4">
                    <a:lumMod val="40000"/>
                    <a:lumOff val="60000"/>
                  </a:schemeClr>
                </a:solidFill>
                <a:latin typeface="Tw Cen MT Condensed Extra Bold" panose="020B0803020202020204" pitchFamily="34" charset="0"/>
                <a:cs typeface="Cavolini" panose="03000502040302020204" pitchFamily="66" charset="0"/>
              </a:rPr>
              <a:t>SWOT</a:t>
            </a:r>
            <a:r>
              <a:rPr lang="en-US" sz="4800" dirty="0">
                <a:solidFill>
                  <a:schemeClr val="bg1">
                    <a:lumMod val="95000"/>
                  </a:schemeClr>
                </a:solidFill>
                <a:latin typeface="Tw Cen MT Condensed Extra Bold" panose="020B0803020202020204" pitchFamily="34" charset="0"/>
                <a:cs typeface="Cavolini" panose="03000502040302020204" pitchFamily="66" charset="0"/>
              </a:rPr>
              <a:t> Analysis</a:t>
            </a:r>
          </a:p>
        </p:txBody>
      </p:sp>
      <p:graphicFrame>
        <p:nvGraphicFramePr>
          <p:cNvPr id="5" name="Content Placeholder 2">
            <a:extLst>
              <a:ext uri="{FF2B5EF4-FFF2-40B4-BE49-F238E27FC236}">
                <a16:creationId xmlns:a16="http://schemas.microsoft.com/office/drawing/2014/main" id="{59D1DB60-AA61-45E3-8896-A5442F9D6BC7}"/>
              </a:ext>
            </a:extLst>
          </p:cNvPr>
          <p:cNvGraphicFramePr>
            <a:graphicFrameLocks noGrp="1"/>
          </p:cNvGraphicFramePr>
          <p:nvPr>
            <p:ph idx="1"/>
            <p:extLst>
              <p:ext uri="{D42A27DB-BD31-4B8C-83A1-F6EECF244321}">
                <p14:modId xmlns:p14="http://schemas.microsoft.com/office/powerpoint/2010/main" val="3624824449"/>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953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1B7BC4-A517-4BD2-B311-E2EADC45A9E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Cavolini" panose="03000502040302020204" pitchFamily="66" charset="0"/>
                <a:cs typeface="Cavolini" panose="03000502040302020204" pitchFamily="66" charset="0"/>
              </a:rPr>
              <a:t>Target </a:t>
            </a:r>
            <a:r>
              <a:rPr lang="en-US" sz="3600" b="1" kern="1200" dirty="0">
                <a:solidFill>
                  <a:schemeClr val="accent2"/>
                </a:solidFill>
                <a:latin typeface="Cavolini" panose="03000502040302020204" pitchFamily="66" charset="0"/>
                <a:cs typeface="Cavolini" panose="03000502040302020204" pitchFamily="66" charset="0"/>
              </a:rPr>
              <a:t>Customer</a:t>
            </a:r>
          </a:p>
        </p:txBody>
      </p:sp>
      <p:pic>
        <p:nvPicPr>
          <p:cNvPr id="3" name="Picture 2">
            <a:extLst>
              <a:ext uri="{FF2B5EF4-FFF2-40B4-BE49-F238E27FC236}">
                <a16:creationId xmlns:a16="http://schemas.microsoft.com/office/drawing/2014/main" id="{24D3424C-806E-43B0-B2A9-1A58F570A96C}"/>
              </a:ext>
            </a:extLst>
          </p:cNvPr>
          <p:cNvPicPr>
            <a:picLocks noChangeAspect="1"/>
          </p:cNvPicPr>
          <p:nvPr/>
        </p:nvPicPr>
        <p:blipFill>
          <a:blip r:embed="rId2"/>
          <a:stretch>
            <a:fillRect/>
          </a:stretch>
        </p:blipFill>
        <p:spPr>
          <a:xfrm>
            <a:off x="4983773" y="567018"/>
            <a:ext cx="6752101" cy="5723963"/>
          </a:xfrm>
          <a:prstGeom prst="rect">
            <a:avLst/>
          </a:prstGeom>
        </p:spPr>
      </p:pic>
    </p:spTree>
    <p:extLst>
      <p:ext uri="{BB962C8B-B14F-4D97-AF65-F5344CB8AC3E}">
        <p14:creationId xmlns:p14="http://schemas.microsoft.com/office/powerpoint/2010/main" val="104103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938106C-39DD-42F1-A81A-21AD6E4B12E7}"/>
              </a:ext>
            </a:extLst>
          </p:cNvPr>
          <p:cNvSpPr txBox="1"/>
          <p:nvPr/>
        </p:nvSpPr>
        <p:spPr>
          <a:xfrm>
            <a:off x="281060" y="1855177"/>
            <a:ext cx="4333436" cy="579396"/>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300" b="1" dirty="0">
                <a:solidFill>
                  <a:srgbClr val="F5AA4F"/>
                </a:solidFill>
                <a:latin typeface="Cavolini" panose="03000502040302020204" pitchFamily="66" charset="0"/>
                <a:ea typeface="+mj-ea"/>
                <a:cs typeface="Cavolini" panose="03000502040302020204" pitchFamily="66" charset="0"/>
              </a:rPr>
              <a:t>Primary</a:t>
            </a:r>
            <a:r>
              <a:rPr lang="en-US" sz="3300" b="1" dirty="0">
                <a:latin typeface="Cavolini" panose="03000502040302020204" pitchFamily="66" charset="0"/>
                <a:ea typeface="+mj-ea"/>
                <a:cs typeface="Cavolini" panose="03000502040302020204" pitchFamily="66" charset="0"/>
              </a:rPr>
              <a:t> Customer</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79B0F0D-FECE-4700-9C1F-C183673B34AE}"/>
              </a:ext>
            </a:extLst>
          </p:cNvPr>
          <p:cNvSpPr txBox="1"/>
          <p:nvPr/>
        </p:nvSpPr>
        <p:spPr>
          <a:xfrm>
            <a:off x="0" y="2809342"/>
            <a:ext cx="5573897" cy="4048658"/>
          </a:xfrm>
          <a:prstGeom prst="rect">
            <a:avLst/>
          </a:prstGeom>
        </p:spPr>
        <p:txBody>
          <a:bodyPr vert="horz" lIns="91440" tIns="45720" rIns="91440" bIns="45720" rtlCol="0">
            <a:normAutofit fontScale="85000" lnSpcReduction="20000"/>
          </a:bodyPr>
          <a:lstStyle/>
          <a:p>
            <a:pPr marL="57150">
              <a:lnSpc>
                <a:spcPct val="90000"/>
              </a:lnSpc>
              <a:spcAft>
                <a:spcPts val="600"/>
              </a:spcAft>
            </a:pPr>
            <a:r>
              <a:rPr lang="en-US" sz="1900" b="1" dirty="0">
                <a:solidFill>
                  <a:schemeClr val="accent6">
                    <a:lumMod val="75000"/>
                  </a:schemeClr>
                </a:solidFill>
              </a:rPr>
              <a:t>    </a:t>
            </a:r>
            <a:r>
              <a:rPr lang="en-US" sz="2200" b="1" dirty="0">
                <a:solidFill>
                  <a:srgbClr val="FC5746"/>
                </a:solidFill>
              </a:rPr>
              <a:t>Small Manufacturers/Businessman</a:t>
            </a:r>
          </a:p>
          <a:p>
            <a:pPr marL="57150">
              <a:lnSpc>
                <a:spcPct val="90000"/>
              </a:lnSpc>
              <a:spcAft>
                <a:spcPts val="600"/>
              </a:spcAft>
            </a:pPr>
            <a:endParaRPr lang="en-US" sz="100" b="1" dirty="0">
              <a:solidFill>
                <a:schemeClr val="accent6">
                  <a:lumMod val="75000"/>
                </a:schemeClr>
              </a:solidFill>
            </a:endParaRPr>
          </a:p>
          <a:p>
            <a:pPr marL="685800" lvl="1" indent="-171450">
              <a:lnSpc>
                <a:spcPct val="90000"/>
              </a:lnSpc>
              <a:spcAft>
                <a:spcPts val="600"/>
              </a:spcAft>
              <a:buFont typeface="Arial" panose="020B0604020202020204" pitchFamily="34" charset="0"/>
              <a:buChar char="•"/>
            </a:pPr>
            <a:r>
              <a:rPr lang="en-US" sz="1500" b="1" dirty="0"/>
              <a:t>Age-</a:t>
            </a:r>
          </a:p>
          <a:p>
            <a:pPr marL="1257300" lvl="2" indent="-285750">
              <a:lnSpc>
                <a:spcPct val="90000"/>
              </a:lnSpc>
              <a:spcAft>
                <a:spcPts val="600"/>
              </a:spcAft>
              <a:buFont typeface="+mj-lt"/>
              <a:buAutoNum type="romanLcPeriod"/>
            </a:pPr>
            <a:r>
              <a:rPr lang="en-US" sz="1500" dirty="0"/>
              <a:t> Above 18 years</a:t>
            </a:r>
          </a:p>
          <a:p>
            <a:pPr marL="971550" lvl="2">
              <a:lnSpc>
                <a:spcPct val="90000"/>
              </a:lnSpc>
              <a:spcAft>
                <a:spcPts val="600"/>
              </a:spcAft>
            </a:pPr>
            <a:endParaRPr lang="en-US" sz="900" dirty="0"/>
          </a:p>
          <a:p>
            <a:pPr marL="685800" lvl="1" indent="-171450">
              <a:lnSpc>
                <a:spcPct val="90000"/>
              </a:lnSpc>
              <a:spcAft>
                <a:spcPts val="600"/>
              </a:spcAft>
              <a:buFont typeface="Arial" panose="020B0604020202020204" pitchFamily="34" charset="0"/>
              <a:buChar char="•"/>
            </a:pPr>
            <a:r>
              <a:rPr lang="en-US" sz="1500" b="1" dirty="0"/>
              <a:t>Description-</a:t>
            </a:r>
          </a:p>
          <a:p>
            <a:pPr marL="514350" lvl="1">
              <a:lnSpc>
                <a:spcPct val="90000"/>
              </a:lnSpc>
              <a:spcAft>
                <a:spcPts val="600"/>
              </a:spcAft>
            </a:pPr>
            <a:r>
              <a:rPr lang="en-US" sz="1500" b="1" dirty="0"/>
              <a:t>         - </a:t>
            </a:r>
            <a:r>
              <a:rPr lang="en-IN" sz="1500" dirty="0"/>
              <a:t>HANDICRAFTS &amp; COTTAGE INDUSTRIES</a:t>
            </a:r>
            <a:endParaRPr lang="en-US" sz="1500" dirty="0"/>
          </a:p>
          <a:p>
            <a:pPr marL="1257300" lvl="2" indent="-285750">
              <a:lnSpc>
                <a:spcPct val="90000"/>
              </a:lnSpc>
              <a:spcAft>
                <a:spcPts val="600"/>
              </a:spcAft>
              <a:buFont typeface="+mj-lt"/>
              <a:buAutoNum type="romanLcPeriod"/>
            </a:pPr>
            <a:r>
              <a:rPr lang="en-US" sz="1500" dirty="0"/>
              <a:t>Revenue – Less than the average SME revenue in India.</a:t>
            </a:r>
          </a:p>
          <a:p>
            <a:pPr marL="1257300" lvl="2" indent="-285750">
              <a:lnSpc>
                <a:spcPct val="90000"/>
              </a:lnSpc>
              <a:spcAft>
                <a:spcPts val="600"/>
              </a:spcAft>
              <a:buFont typeface="+mj-lt"/>
              <a:buAutoNum type="romanLcPeriod"/>
            </a:pPr>
            <a:r>
              <a:rPr lang="en-US" sz="1500" dirty="0"/>
              <a:t>Employees – Around 30 to 200</a:t>
            </a:r>
          </a:p>
          <a:p>
            <a:pPr marL="1257300" lvl="2" indent="-285750">
              <a:lnSpc>
                <a:spcPct val="90000"/>
              </a:lnSpc>
              <a:spcAft>
                <a:spcPts val="600"/>
              </a:spcAft>
              <a:buFont typeface="+mj-lt"/>
              <a:buAutoNum type="romanLcPeriod"/>
            </a:pPr>
            <a:r>
              <a:rPr lang="en-US" sz="1500" dirty="0"/>
              <a:t>Technologically aware</a:t>
            </a:r>
          </a:p>
          <a:p>
            <a:pPr marL="1257300" lvl="2" indent="-285750">
              <a:lnSpc>
                <a:spcPct val="90000"/>
              </a:lnSpc>
              <a:spcAft>
                <a:spcPts val="600"/>
              </a:spcAft>
              <a:buFont typeface="+mj-lt"/>
              <a:buAutoNum type="romanLcPeriod"/>
            </a:pPr>
            <a:r>
              <a:rPr lang="en-US" sz="1500" dirty="0"/>
              <a:t>Relatively new</a:t>
            </a:r>
          </a:p>
          <a:p>
            <a:pPr marL="971550" lvl="2">
              <a:lnSpc>
                <a:spcPct val="90000"/>
              </a:lnSpc>
              <a:spcAft>
                <a:spcPts val="600"/>
              </a:spcAft>
            </a:pPr>
            <a:endParaRPr lang="en-US" sz="900" dirty="0"/>
          </a:p>
          <a:p>
            <a:pPr marL="685800" lvl="1" indent="-171450">
              <a:lnSpc>
                <a:spcPct val="90000"/>
              </a:lnSpc>
              <a:spcAft>
                <a:spcPts val="600"/>
              </a:spcAft>
              <a:buFont typeface="Arial" panose="020B0604020202020204" pitchFamily="34" charset="0"/>
              <a:buChar char="•"/>
            </a:pPr>
            <a:r>
              <a:rPr lang="en-US" sz="1500" b="1" dirty="0"/>
              <a:t>Interest-</a:t>
            </a:r>
          </a:p>
          <a:p>
            <a:pPr marL="1257300" lvl="2" indent="-285750">
              <a:lnSpc>
                <a:spcPct val="90000"/>
              </a:lnSpc>
              <a:spcAft>
                <a:spcPts val="600"/>
              </a:spcAft>
              <a:buFont typeface="+mj-lt"/>
              <a:buAutoNum type="romanLcPeriod"/>
            </a:pPr>
            <a:r>
              <a:rPr lang="en-US" sz="1500" dirty="0"/>
              <a:t>To increase their market reach.</a:t>
            </a:r>
          </a:p>
          <a:p>
            <a:pPr marL="971550" lvl="2">
              <a:lnSpc>
                <a:spcPct val="90000"/>
              </a:lnSpc>
              <a:spcAft>
                <a:spcPts val="600"/>
              </a:spcAft>
            </a:pPr>
            <a:endParaRPr lang="en-US" sz="900" b="1" dirty="0"/>
          </a:p>
          <a:p>
            <a:pPr marL="685800" lvl="1" indent="-171450">
              <a:lnSpc>
                <a:spcPct val="90000"/>
              </a:lnSpc>
              <a:spcAft>
                <a:spcPts val="600"/>
              </a:spcAft>
              <a:buFont typeface="Arial" panose="020B0604020202020204" pitchFamily="34" charset="0"/>
              <a:buChar char="•"/>
            </a:pPr>
            <a:r>
              <a:rPr lang="en-US" sz="1500" b="1" dirty="0"/>
              <a:t>Challenges-</a:t>
            </a:r>
          </a:p>
          <a:p>
            <a:pPr marL="1257300" lvl="2" indent="-285750">
              <a:lnSpc>
                <a:spcPct val="90000"/>
              </a:lnSpc>
              <a:spcAft>
                <a:spcPts val="600"/>
              </a:spcAft>
              <a:buFont typeface="+mj-lt"/>
              <a:buAutoNum type="romanLcPeriod"/>
            </a:pPr>
            <a:r>
              <a:rPr lang="en-US" sz="1500" dirty="0"/>
              <a:t>Coronavirus outbreak has crushed demand, upended supply chains.</a:t>
            </a:r>
          </a:p>
          <a:p>
            <a:pPr marL="1257300" lvl="2" indent="-285750">
              <a:lnSpc>
                <a:spcPct val="90000"/>
              </a:lnSpc>
              <a:spcAft>
                <a:spcPts val="600"/>
              </a:spcAft>
              <a:buFont typeface="+mj-lt"/>
              <a:buAutoNum type="romanLcPeriod"/>
            </a:pPr>
            <a:r>
              <a:rPr lang="en-US" sz="1500" dirty="0"/>
              <a:t>Transformed consumer habits(mainly online mode of shopping).</a:t>
            </a:r>
          </a:p>
        </p:txBody>
      </p:sp>
      <p:pic>
        <p:nvPicPr>
          <p:cNvPr id="5" name="Picture 4" descr="A picture containing shape&#10;&#10;Description automatically generated">
            <a:extLst>
              <a:ext uri="{FF2B5EF4-FFF2-40B4-BE49-F238E27FC236}">
                <a16:creationId xmlns:a16="http://schemas.microsoft.com/office/drawing/2014/main" id="{CEDCAECE-E140-43BA-883B-B4FB75DF8BDC}"/>
              </a:ext>
            </a:extLst>
          </p:cNvPr>
          <p:cNvPicPr>
            <a:picLocks noChangeAspect="1"/>
          </p:cNvPicPr>
          <p:nvPr/>
        </p:nvPicPr>
        <p:blipFill rotWithShape="1">
          <a:blip r:embed="rId2">
            <a:extLst>
              <a:ext uri="{28A0092B-C50C-407E-A947-70E740481C1C}">
                <a14:useLocalDpi xmlns:a14="http://schemas.microsoft.com/office/drawing/2010/main" val="0"/>
              </a:ext>
            </a:extLst>
          </a:blip>
          <a:srcRect t="302"/>
          <a:stretch/>
        </p:blipFill>
        <p:spPr>
          <a:xfrm>
            <a:off x="5415644"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334103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938106C-39DD-42F1-A81A-21AD6E4B12E7}"/>
              </a:ext>
            </a:extLst>
          </p:cNvPr>
          <p:cNvSpPr txBox="1"/>
          <p:nvPr/>
        </p:nvSpPr>
        <p:spPr>
          <a:xfrm>
            <a:off x="245879" y="1855346"/>
            <a:ext cx="4819944" cy="58916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300" b="1" dirty="0">
                <a:solidFill>
                  <a:srgbClr val="F5AA4F"/>
                </a:solidFill>
                <a:latin typeface="Cavolini" panose="03000502040302020204" pitchFamily="66" charset="0"/>
                <a:ea typeface="+mj-ea"/>
                <a:cs typeface="Cavolini" panose="03000502040302020204" pitchFamily="66" charset="0"/>
              </a:rPr>
              <a:t>Secondary</a:t>
            </a:r>
            <a:r>
              <a:rPr lang="en-US" sz="3300" b="1" dirty="0">
                <a:latin typeface="Cavolini" panose="03000502040302020204" pitchFamily="66" charset="0"/>
                <a:ea typeface="+mj-ea"/>
                <a:cs typeface="Cavolini" panose="03000502040302020204" pitchFamily="66" charset="0"/>
              </a:rPr>
              <a:t> Customer</a:t>
            </a:r>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79B0F0D-FECE-4700-9C1F-C183673B34AE}"/>
              </a:ext>
            </a:extLst>
          </p:cNvPr>
          <p:cNvSpPr txBox="1"/>
          <p:nvPr/>
        </p:nvSpPr>
        <p:spPr>
          <a:xfrm>
            <a:off x="245879" y="2805068"/>
            <a:ext cx="5372406" cy="3853146"/>
          </a:xfrm>
          <a:prstGeom prst="rect">
            <a:avLst/>
          </a:prstGeom>
        </p:spPr>
        <p:txBody>
          <a:bodyPr vert="horz" lIns="91440" tIns="45720" rIns="91440" bIns="45720" rtlCol="0">
            <a:normAutofit fontScale="92500" lnSpcReduction="20000"/>
          </a:bodyPr>
          <a:lstStyle/>
          <a:p>
            <a:pPr marL="57150">
              <a:lnSpc>
                <a:spcPct val="90000"/>
              </a:lnSpc>
              <a:spcAft>
                <a:spcPts val="600"/>
              </a:spcAft>
            </a:pPr>
            <a:r>
              <a:rPr lang="en-US" sz="2200" b="1" dirty="0">
                <a:solidFill>
                  <a:srgbClr val="FC5746"/>
                </a:solidFill>
              </a:rPr>
              <a:t>Skilled Individuals</a:t>
            </a:r>
          </a:p>
          <a:p>
            <a:pPr marL="57150">
              <a:lnSpc>
                <a:spcPct val="90000"/>
              </a:lnSpc>
              <a:spcAft>
                <a:spcPts val="600"/>
              </a:spcAft>
            </a:pPr>
            <a:endParaRPr lang="en-US" sz="700" b="1" dirty="0">
              <a:solidFill>
                <a:schemeClr val="accent6">
                  <a:lumMod val="75000"/>
                </a:schemeClr>
              </a:solidFill>
            </a:endParaRPr>
          </a:p>
          <a:p>
            <a:pPr marL="685800" lvl="1" indent="-171450">
              <a:lnSpc>
                <a:spcPct val="90000"/>
              </a:lnSpc>
              <a:spcAft>
                <a:spcPts val="600"/>
              </a:spcAft>
              <a:buFont typeface="Arial" panose="020B0604020202020204" pitchFamily="34" charset="0"/>
              <a:buChar char="•"/>
            </a:pPr>
            <a:r>
              <a:rPr lang="en-US" b="1" dirty="0"/>
              <a:t>Age-</a:t>
            </a:r>
          </a:p>
          <a:p>
            <a:pPr marL="1257300" lvl="2" indent="-285750">
              <a:lnSpc>
                <a:spcPct val="90000"/>
              </a:lnSpc>
              <a:spcAft>
                <a:spcPts val="600"/>
              </a:spcAft>
              <a:buFont typeface="+mj-lt"/>
              <a:buAutoNum type="romanLcPeriod"/>
            </a:pPr>
            <a:r>
              <a:rPr lang="en-US" dirty="0"/>
              <a:t> 18 to 60 years.</a:t>
            </a:r>
          </a:p>
          <a:p>
            <a:pPr marL="971550" lvl="2">
              <a:lnSpc>
                <a:spcPct val="90000"/>
              </a:lnSpc>
              <a:spcAft>
                <a:spcPts val="600"/>
              </a:spcAft>
            </a:pPr>
            <a:endParaRPr lang="en-US" sz="900" dirty="0"/>
          </a:p>
          <a:p>
            <a:pPr marL="685800" lvl="1" indent="-171450">
              <a:lnSpc>
                <a:spcPct val="90000"/>
              </a:lnSpc>
              <a:spcAft>
                <a:spcPts val="600"/>
              </a:spcAft>
              <a:buFont typeface="Arial" panose="020B0604020202020204" pitchFamily="34" charset="0"/>
              <a:buChar char="•"/>
            </a:pPr>
            <a:r>
              <a:rPr lang="en-US" b="1" dirty="0"/>
              <a:t>Description-</a:t>
            </a:r>
          </a:p>
          <a:p>
            <a:pPr marL="1257300" lvl="2" indent="-285750">
              <a:lnSpc>
                <a:spcPct val="90000"/>
              </a:lnSpc>
              <a:spcAft>
                <a:spcPts val="600"/>
              </a:spcAft>
              <a:buFont typeface="+mj-lt"/>
              <a:buAutoNum type="romanLcPeriod"/>
            </a:pPr>
            <a:r>
              <a:rPr lang="en-US" dirty="0"/>
              <a:t>Should have good communication skills</a:t>
            </a:r>
          </a:p>
          <a:p>
            <a:pPr marL="1714500" lvl="3" indent="-285750">
              <a:lnSpc>
                <a:spcPct val="90000"/>
              </a:lnSpc>
              <a:spcAft>
                <a:spcPts val="600"/>
              </a:spcAft>
              <a:buFont typeface="Arial" panose="020B0604020202020204" pitchFamily="34" charset="0"/>
              <a:buChar char="•"/>
            </a:pPr>
            <a:r>
              <a:rPr lang="en-US" dirty="0"/>
              <a:t>Proficient in English</a:t>
            </a:r>
          </a:p>
          <a:p>
            <a:pPr marL="1714500" lvl="3" indent="-285750">
              <a:lnSpc>
                <a:spcPct val="90000"/>
              </a:lnSpc>
              <a:spcAft>
                <a:spcPts val="600"/>
              </a:spcAft>
              <a:buFont typeface="Arial" panose="020B0604020202020204" pitchFamily="34" charset="0"/>
              <a:buChar char="•"/>
            </a:pPr>
            <a:r>
              <a:rPr lang="en-US" dirty="0"/>
              <a:t>Proficient in native language</a:t>
            </a:r>
          </a:p>
          <a:p>
            <a:pPr marL="1257300" lvl="2" indent="-285750">
              <a:lnSpc>
                <a:spcPct val="90000"/>
              </a:lnSpc>
              <a:spcAft>
                <a:spcPts val="600"/>
              </a:spcAft>
              <a:buFont typeface="+mj-lt"/>
              <a:buAutoNum type="romanLcPeriod"/>
            </a:pPr>
            <a:r>
              <a:rPr lang="en-US" dirty="0"/>
              <a:t>Technologically aware</a:t>
            </a:r>
          </a:p>
          <a:p>
            <a:pPr marL="971550" lvl="2">
              <a:lnSpc>
                <a:spcPct val="90000"/>
              </a:lnSpc>
              <a:spcAft>
                <a:spcPts val="600"/>
              </a:spcAft>
            </a:pPr>
            <a:endParaRPr lang="en-US" sz="900" dirty="0"/>
          </a:p>
          <a:p>
            <a:pPr marL="685800" lvl="1" indent="-171450">
              <a:lnSpc>
                <a:spcPct val="90000"/>
              </a:lnSpc>
              <a:spcAft>
                <a:spcPts val="600"/>
              </a:spcAft>
              <a:buFont typeface="Arial" panose="020B0604020202020204" pitchFamily="34" charset="0"/>
              <a:buChar char="•"/>
            </a:pPr>
            <a:r>
              <a:rPr lang="en-US" b="1" dirty="0"/>
              <a:t>Interest-</a:t>
            </a:r>
          </a:p>
          <a:p>
            <a:pPr marL="1257300" lvl="2" indent="-285750">
              <a:lnSpc>
                <a:spcPct val="90000"/>
              </a:lnSpc>
              <a:spcAft>
                <a:spcPts val="600"/>
              </a:spcAft>
              <a:buFont typeface="+mj-lt"/>
              <a:buAutoNum type="romanLcPeriod"/>
            </a:pPr>
            <a:r>
              <a:rPr lang="en-US" dirty="0"/>
              <a:t>To find a viable source of income</a:t>
            </a:r>
          </a:p>
          <a:p>
            <a:pPr marL="971550" lvl="2">
              <a:lnSpc>
                <a:spcPct val="90000"/>
              </a:lnSpc>
              <a:spcAft>
                <a:spcPts val="600"/>
              </a:spcAft>
            </a:pPr>
            <a:endParaRPr lang="en-US" sz="900" b="1" dirty="0"/>
          </a:p>
          <a:p>
            <a:pPr marL="685800" lvl="1" indent="-171450">
              <a:lnSpc>
                <a:spcPct val="90000"/>
              </a:lnSpc>
              <a:spcAft>
                <a:spcPts val="600"/>
              </a:spcAft>
              <a:buFont typeface="Arial" panose="020B0604020202020204" pitchFamily="34" charset="0"/>
              <a:buChar char="•"/>
            </a:pPr>
            <a:r>
              <a:rPr lang="en-US" b="1" dirty="0"/>
              <a:t>Challenges-</a:t>
            </a:r>
          </a:p>
          <a:p>
            <a:pPr marL="1257300" lvl="2" indent="-285750">
              <a:lnSpc>
                <a:spcPct val="90000"/>
              </a:lnSpc>
              <a:spcAft>
                <a:spcPts val="600"/>
              </a:spcAft>
              <a:buFont typeface="+mj-lt"/>
              <a:buAutoNum type="romanLcPeriod"/>
            </a:pPr>
            <a:r>
              <a:rPr lang="en-US" dirty="0"/>
              <a:t>To boost their financial status/condition</a:t>
            </a:r>
            <a:r>
              <a:rPr lang="en-US" sz="1400" dirty="0"/>
              <a:t>.</a:t>
            </a:r>
          </a:p>
        </p:txBody>
      </p:sp>
      <p:pic>
        <p:nvPicPr>
          <p:cNvPr id="6" name="Picture 5" descr="A picture containing timeline&#10;&#10;Description automatically generated">
            <a:extLst>
              <a:ext uri="{FF2B5EF4-FFF2-40B4-BE49-F238E27FC236}">
                <a16:creationId xmlns:a16="http://schemas.microsoft.com/office/drawing/2014/main" id="{BEA238D3-A19D-4777-828A-E207EF2B56ED}"/>
              </a:ext>
            </a:extLst>
          </p:cNvPr>
          <p:cNvPicPr>
            <a:picLocks noChangeAspect="1"/>
          </p:cNvPicPr>
          <p:nvPr/>
        </p:nvPicPr>
        <p:blipFill rotWithShape="1">
          <a:blip r:embed="rId2">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4721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9F701746-0657-4467-BBD3-24051A715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oy, clipart&#10;&#10;Description automatically generated">
            <a:extLst>
              <a:ext uri="{FF2B5EF4-FFF2-40B4-BE49-F238E27FC236}">
                <a16:creationId xmlns:a16="http://schemas.microsoft.com/office/drawing/2014/main" id="{C5EEA4BD-C761-452E-9EF2-A2DA2EC882DC}"/>
              </a:ext>
            </a:extLst>
          </p:cNvPr>
          <p:cNvPicPr>
            <a:picLocks noChangeAspect="1"/>
          </p:cNvPicPr>
          <p:nvPr/>
        </p:nvPicPr>
        <p:blipFill rotWithShape="1">
          <a:blip r:embed="rId2">
            <a:extLst>
              <a:ext uri="{28A0092B-C50C-407E-A947-70E740481C1C}">
                <a14:useLocalDpi xmlns:a14="http://schemas.microsoft.com/office/drawing/2010/main" val="0"/>
              </a:ext>
            </a:extLst>
          </a:blip>
          <a:srcRect l="11145" r="17354" b="1"/>
          <a:stretch/>
        </p:blipFill>
        <p:spPr>
          <a:xfrm>
            <a:off x="5742432" y="872588"/>
            <a:ext cx="6449567" cy="5985411"/>
          </a:xfrm>
          <a:prstGeom prst="rect">
            <a:avLst/>
          </a:prstGeom>
        </p:spPr>
      </p:pic>
      <p:sp useBgFill="1">
        <p:nvSpPr>
          <p:cNvPr id="11" name="Freeform: Shape 10">
            <a:extLst>
              <a:ext uri="{FF2B5EF4-FFF2-40B4-BE49-F238E27FC236}">
                <a16:creationId xmlns:a16="http://schemas.microsoft.com/office/drawing/2014/main" id="{117BEB00-3E3D-4F08-AF56-DB0D22FB5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rot="10800000">
            <a:off x="1"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ln w="0">
            <a:noFill/>
            <a:prstDash val="solid"/>
            <a:round/>
            <a:headEnd/>
            <a:tailEnd/>
          </a:ln>
        </p:spPr>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F6AF300E-609C-4151-A3C9-4264DEA815FB}"/>
              </a:ext>
            </a:extLst>
          </p:cNvPr>
          <p:cNvSpPr txBox="1"/>
          <p:nvPr/>
        </p:nvSpPr>
        <p:spPr>
          <a:xfrm>
            <a:off x="468205" y="593481"/>
            <a:ext cx="4981619" cy="5671038"/>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2400" b="1" dirty="0">
                <a:latin typeface="Tw Cen MT Condensed" panose="020B0606020104020203" pitchFamily="34" charset="0"/>
              </a:rPr>
              <a:t>Total available markets – </a:t>
            </a:r>
          </a:p>
          <a:p>
            <a:pPr indent="-228600">
              <a:lnSpc>
                <a:spcPct val="90000"/>
              </a:lnSpc>
              <a:spcAft>
                <a:spcPts val="600"/>
              </a:spcAft>
              <a:buFont typeface="Arial" panose="020B0604020202020204" pitchFamily="34" charset="0"/>
              <a:buChar char="•"/>
            </a:pPr>
            <a:r>
              <a:rPr lang="en-US" sz="1700" dirty="0">
                <a:latin typeface="Tw Cen MT" panose="020B0602020104020603" pitchFamily="34" charset="0"/>
              </a:rPr>
              <a:t>The Total Available Market for Shop2Earn are the SMEs whose number </a:t>
            </a:r>
            <a:r>
              <a:rPr lang="en-US" sz="1700" b="1" dirty="0">
                <a:latin typeface="Tw Cen MT" panose="020B0602020104020603" pitchFamily="34" charset="0"/>
              </a:rPr>
              <a:t>in India </a:t>
            </a:r>
            <a:r>
              <a:rPr lang="en-US" sz="1700" dirty="0">
                <a:latin typeface="Tw Cen MT" panose="020B0602020104020603" pitchFamily="34" charset="0"/>
              </a:rPr>
              <a:t>is estimated to be at 42.50 million, registered &amp; unregistered together.  A staggering 95% of the total industrial units in the country.</a:t>
            </a:r>
          </a:p>
          <a:p>
            <a:pPr marL="1600200" lvl="4">
              <a:lnSpc>
                <a:spcPct val="90000"/>
              </a:lnSpc>
              <a:spcAft>
                <a:spcPts val="600"/>
              </a:spcAft>
            </a:pPr>
            <a:r>
              <a:rPr lang="en-US" sz="1700" dirty="0">
                <a:latin typeface="Tw Cen MT" panose="020B0602020104020603" pitchFamily="34" charset="0"/>
              </a:rPr>
              <a:t>		Source: evoma</a:t>
            </a:r>
          </a:p>
          <a:p>
            <a:pPr indent="-228600">
              <a:lnSpc>
                <a:spcPct val="90000"/>
              </a:lnSpc>
              <a:spcAft>
                <a:spcPts val="600"/>
              </a:spcAft>
              <a:buFont typeface="Arial" panose="020B0604020202020204" pitchFamily="34" charset="0"/>
              <a:buChar char="•"/>
            </a:pPr>
            <a:endParaRPr lang="en-US" sz="2400" dirty="0"/>
          </a:p>
          <a:p>
            <a:pPr>
              <a:lnSpc>
                <a:spcPct val="90000"/>
              </a:lnSpc>
              <a:spcAft>
                <a:spcPts val="600"/>
              </a:spcAft>
            </a:pPr>
            <a:r>
              <a:rPr lang="en-US" sz="2400" b="1" dirty="0">
                <a:latin typeface="Tw Cen MT Condensed" panose="020B0606020104020203" pitchFamily="34" charset="0"/>
              </a:rPr>
              <a:t>Serviceable Available Market - </a:t>
            </a:r>
          </a:p>
          <a:p>
            <a:pPr indent="-228600">
              <a:lnSpc>
                <a:spcPct val="90000"/>
              </a:lnSpc>
              <a:spcAft>
                <a:spcPts val="600"/>
              </a:spcAft>
              <a:buFont typeface="Arial" panose="020B0604020202020204" pitchFamily="34" charset="0"/>
              <a:buChar char="•"/>
            </a:pPr>
            <a:r>
              <a:rPr lang="en-US" dirty="0">
                <a:latin typeface="Tw Cen MT" panose="020B0602020104020603" pitchFamily="34" charset="0"/>
              </a:rPr>
              <a:t>Our total serviceable available market will mainly constitute a handicraft and cottage industries.</a:t>
            </a:r>
          </a:p>
          <a:p>
            <a:pPr indent="-228600">
              <a:lnSpc>
                <a:spcPct val="90000"/>
              </a:lnSpc>
              <a:spcAft>
                <a:spcPts val="600"/>
              </a:spcAft>
              <a:buFont typeface="Arial" panose="020B0604020202020204" pitchFamily="34" charset="0"/>
              <a:buChar char="•"/>
            </a:pPr>
            <a:r>
              <a:rPr lang="en-US" dirty="0">
                <a:latin typeface="Tw Cen MT" panose="020B0602020104020603" pitchFamily="34" charset="0"/>
              </a:rPr>
              <a:t>Approx. 17 Million registered &amp; unregistered together.</a:t>
            </a:r>
          </a:p>
          <a:p>
            <a:pPr>
              <a:lnSpc>
                <a:spcPct val="90000"/>
              </a:lnSpc>
              <a:spcAft>
                <a:spcPts val="600"/>
              </a:spcAft>
            </a:pPr>
            <a:r>
              <a:rPr lang="en-US" dirty="0">
                <a:latin typeface="Tw Cen MT" panose="020B0602020104020603" pitchFamily="34" charset="0"/>
              </a:rPr>
              <a:t>			</a:t>
            </a:r>
            <a:r>
              <a:rPr lang="en-US" sz="1600" dirty="0">
                <a:latin typeface="Tw Cen MT" panose="020B0602020104020603" pitchFamily="34" charset="0"/>
              </a:rPr>
              <a:t>Source: India Today</a:t>
            </a:r>
          </a:p>
          <a:p>
            <a:pPr>
              <a:lnSpc>
                <a:spcPct val="90000"/>
              </a:lnSpc>
              <a:spcAft>
                <a:spcPts val="600"/>
              </a:spcAft>
            </a:pPr>
            <a:endParaRPr lang="en-US" b="1" dirty="0">
              <a:latin typeface="Tw Cen MT Condensed" panose="020B0606020104020203" pitchFamily="34" charset="0"/>
            </a:endParaRPr>
          </a:p>
          <a:p>
            <a:pPr>
              <a:lnSpc>
                <a:spcPct val="90000"/>
              </a:lnSpc>
              <a:spcAft>
                <a:spcPts val="600"/>
              </a:spcAft>
            </a:pPr>
            <a:r>
              <a:rPr lang="en-US" sz="2400" b="1" dirty="0">
                <a:latin typeface="Tw Cen MT Condensed" panose="020B0606020104020203" pitchFamily="34" charset="0"/>
              </a:rPr>
              <a:t>Share of Market –</a:t>
            </a:r>
          </a:p>
          <a:p>
            <a:pPr indent="-228600">
              <a:lnSpc>
                <a:spcPct val="90000"/>
              </a:lnSpc>
              <a:spcAft>
                <a:spcPts val="600"/>
              </a:spcAft>
              <a:buFont typeface="Arial" panose="020B0604020202020204" pitchFamily="34" charset="0"/>
              <a:buChar char="•"/>
            </a:pPr>
            <a:r>
              <a:rPr lang="en-US" dirty="0">
                <a:latin typeface="Tw Cen MT" panose="020B0602020104020603" pitchFamily="34" charset="0"/>
              </a:rPr>
              <a:t>Our share of market that we can   realistically reach is the northern part of India.</a:t>
            </a:r>
          </a:p>
          <a:p>
            <a:pPr indent="-228600">
              <a:lnSpc>
                <a:spcPct val="90000"/>
              </a:lnSpc>
              <a:spcAft>
                <a:spcPts val="600"/>
              </a:spcAft>
              <a:buFont typeface="Arial" panose="020B0604020202020204" pitchFamily="34" charset="0"/>
              <a:buChar char="•"/>
            </a:pPr>
            <a:r>
              <a:rPr lang="en-US" dirty="0">
                <a:latin typeface="Tw Cen MT" panose="020B0602020104020603" pitchFamily="34" charset="0"/>
              </a:rPr>
              <a:t>Approx. 5.44 million registered &amp; unregistered together.</a:t>
            </a:r>
          </a:p>
          <a:p>
            <a:pPr>
              <a:lnSpc>
                <a:spcPct val="90000"/>
              </a:lnSpc>
              <a:spcAft>
                <a:spcPts val="600"/>
              </a:spcAft>
            </a:pPr>
            <a:r>
              <a:rPr lang="en-US" sz="1700" dirty="0">
                <a:latin typeface="Tw Cen MT" panose="020B0602020104020603" pitchFamily="34" charset="0"/>
              </a:rPr>
              <a:t>			Source: India Today</a:t>
            </a:r>
          </a:p>
          <a:p>
            <a:pPr>
              <a:lnSpc>
                <a:spcPct val="90000"/>
              </a:lnSpc>
              <a:spcAft>
                <a:spcPts val="600"/>
              </a:spcAft>
            </a:pPr>
            <a:endParaRPr lang="en-US" dirty="0">
              <a:latin typeface="Tw Cen MT" panose="020B0602020104020603" pitchFamily="34" charset="0"/>
            </a:endParaRPr>
          </a:p>
        </p:txBody>
      </p:sp>
    </p:spTree>
    <p:extLst>
      <p:ext uri="{BB962C8B-B14F-4D97-AF65-F5344CB8AC3E}">
        <p14:creationId xmlns:p14="http://schemas.microsoft.com/office/powerpoint/2010/main" val="219862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4CBC714-8D57-4EA9-98E2-9D196CBF80B3}"/>
              </a:ext>
            </a:extLst>
          </p:cNvPr>
          <p:cNvSpPr txBox="1"/>
          <p:nvPr/>
        </p:nvSpPr>
        <p:spPr>
          <a:xfrm>
            <a:off x="636805" y="908075"/>
            <a:ext cx="3264293" cy="2945169"/>
          </a:xfrm>
          <a:prstGeom prst="rect">
            <a:avLst/>
          </a:prstGeom>
        </p:spPr>
        <p:txBody>
          <a:bodyPr vert="horz" lIns="91440" tIns="45720" rIns="91440" bIns="45720" rtlCol="0" anchor="b">
            <a:normAutofit/>
          </a:bodyPr>
          <a:lstStyle/>
          <a:p>
            <a:pPr algn="ctr">
              <a:lnSpc>
                <a:spcPct val="80000"/>
              </a:lnSpc>
              <a:spcBef>
                <a:spcPct val="0"/>
              </a:spcBef>
              <a:spcAft>
                <a:spcPts val="600"/>
              </a:spcAft>
            </a:pPr>
            <a:r>
              <a:rPr lang="en-US" sz="2800" b="1" kern="1200" cap="all" spc="200" baseline="0" dirty="0">
                <a:solidFill>
                  <a:schemeClr val="tx2"/>
                </a:solidFill>
                <a:latin typeface="Cavolini" panose="03000502040302020204" pitchFamily="66" charset="0"/>
                <a:ea typeface="+mj-ea"/>
                <a:cs typeface="Cavolini" panose="03000502040302020204" pitchFamily="66" charset="0"/>
              </a:rPr>
              <a:t>Competition</a:t>
            </a:r>
          </a:p>
          <a:p>
            <a:pPr algn="r">
              <a:lnSpc>
                <a:spcPct val="80000"/>
              </a:lnSpc>
              <a:spcBef>
                <a:spcPct val="0"/>
              </a:spcBef>
              <a:spcAft>
                <a:spcPts val="600"/>
              </a:spcAft>
            </a:pPr>
            <a:endParaRPr lang="en-US" sz="4400" kern="1200" cap="all" spc="200" baseline="0" dirty="0">
              <a:solidFill>
                <a:schemeClr val="tx1">
                  <a:lumMod val="95000"/>
                  <a:lumOff val="5000"/>
                </a:schemeClr>
              </a:solidFill>
              <a:latin typeface="+mj-lt"/>
              <a:ea typeface="+mj-ea"/>
              <a:cs typeface="+mj-cs"/>
            </a:endParaRPr>
          </a:p>
          <a:p>
            <a:pPr algn="r">
              <a:lnSpc>
                <a:spcPct val="80000"/>
              </a:lnSpc>
              <a:spcBef>
                <a:spcPct val="0"/>
              </a:spcBef>
              <a:spcAft>
                <a:spcPts val="600"/>
              </a:spcAft>
            </a:pPr>
            <a:endParaRPr lang="en-US" sz="4400" kern="1200" cap="all" spc="200" baseline="0" dirty="0">
              <a:solidFill>
                <a:schemeClr val="tx1">
                  <a:lumMod val="95000"/>
                  <a:lumOff val="5000"/>
                </a:schemeClr>
              </a:solidFill>
              <a:latin typeface="+mj-lt"/>
              <a:ea typeface="+mj-ea"/>
              <a:cs typeface="+mj-cs"/>
            </a:endParaRPr>
          </a:p>
        </p:txBody>
      </p:sp>
      <p:cxnSp>
        <p:nvCxnSpPr>
          <p:cNvPr id="18" name="Straight Connector 17">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Table 5">
            <a:extLst>
              <a:ext uri="{FF2B5EF4-FFF2-40B4-BE49-F238E27FC236}">
                <a16:creationId xmlns:a16="http://schemas.microsoft.com/office/drawing/2014/main" id="{E60D0D38-4DC8-440E-BB8A-362B2C6F7644}"/>
              </a:ext>
            </a:extLst>
          </p:cNvPr>
          <p:cNvGraphicFramePr>
            <a:graphicFrameLocks noGrp="1"/>
          </p:cNvGraphicFramePr>
          <p:nvPr>
            <p:extLst>
              <p:ext uri="{D42A27DB-BD31-4B8C-83A1-F6EECF244321}">
                <p14:modId xmlns:p14="http://schemas.microsoft.com/office/powerpoint/2010/main" val="1217188136"/>
              </p:ext>
            </p:extLst>
          </p:nvPr>
        </p:nvGraphicFramePr>
        <p:xfrm>
          <a:off x="4014905" y="61545"/>
          <a:ext cx="8109688" cy="6726116"/>
        </p:xfrm>
        <a:graphic>
          <a:graphicData uri="http://schemas.openxmlformats.org/drawingml/2006/table">
            <a:tbl>
              <a:tblPr firstRow="1" bandRow="1">
                <a:tableStyleId>{EB9631B5-78F2-41C9-869B-9F39066F8104}</a:tableStyleId>
              </a:tblPr>
              <a:tblGrid>
                <a:gridCol w="1108803">
                  <a:extLst>
                    <a:ext uri="{9D8B030D-6E8A-4147-A177-3AD203B41FA5}">
                      <a16:colId xmlns:a16="http://schemas.microsoft.com/office/drawing/2014/main" val="3886180215"/>
                    </a:ext>
                  </a:extLst>
                </a:gridCol>
                <a:gridCol w="2332885">
                  <a:extLst>
                    <a:ext uri="{9D8B030D-6E8A-4147-A177-3AD203B41FA5}">
                      <a16:colId xmlns:a16="http://schemas.microsoft.com/office/drawing/2014/main" val="3809071687"/>
                    </a:ext>
                  </a:extLst>
                </a:gridCol>
                <a:gridCol w="2647382">
                  <a:extLst>
                    <a:ext uri="{9D8B030D-6E8A-4147-A177-3AD203B41FA5}">
                      <a16:colId xmlns:a16="http://schemas.microsoft.com/office/drawing/2014/main" val="2888259173"/>
                    </a:ext>
                  </a:extLst>
                </a:gridCol>
                <a:gridCol w="2020618">
                  <a:extLst>
                    <a:ext uri="{9D8B030D-6E8A-4147-A177-3AD203B41FA5}">
                      <a16:colId xmlns:a16="http://schemas.microsoft.com/office/drawing/2014/main" val="3808487039"/>
                    </a:ext>
                  </a:extLst>
                </a:gridCol>
              </a:tblGrid>
              <a:tr h="375484">
                <a:tc>
                  <a:txBody>
                    <a:bodyPr/>
                    <a:lstStyle/>
                    <a:p>
                      <a:pPr algn="ctr">
                        <a:lnSpc>
                          <a:spcPct val="125000"/>
                        </a:lnSpc>
                      </a:pPr>
                      <a:r>
                        <a:rPr lang="en-US" sz="1300"/>
                        <a:t>Competitor</a:t>
                      </a:r>
                      <a:endParaRPr lang="en-IN" sz="1300"/>
                    </a:p>
                  </a:txBody>
                  <a:tcPr marL="42610" marR="42610" marT="21305" marB="21305"/>
                </a:tc>
                <a:tc>
                  <a:txBody>
                    <a:bodyPr/>
                    <a:lstStyle/>
                    <a:p>
                      <a:pPr algn="ctr">
                        <a:lnSpc>
                          <a:spcPct val="125000"/>
                        </a:lnSpc>
                      </a:pPr>
                      <a:r>
                        <a:rPr lang="en-US" sz="1300"/>
                        <a:t>Strength</a:t>
                      </a:r>
                      <a:endParaRPr lang="en-IN" sz="1300"/>
                    </a:p>
                  </a:txBody>
                  <a:tcPr marL="42610" marR="42610" marT="21305" marB="21305"/>
                </a:tc>
                <a:tc>
                  <a:txBody>
                    <a:bodyPr/>
                    <a:lstStyle/>
                    <a:p>
                      <a:pPr algn="ctr">
                        <a:lnSpc>
                          <a:spcPct val="125000"/>
                        </a:lnSpc>
                      </a:pPr>
                      <a:r>
                        <a:rPr lang="en-US" sz="1300"/>
                        <a:t>Weakness</a:t>
                      </a:r>
                      <a:endParaRPr lang="en-IN" sz="1300"/>
                    </a:p>
                  </a:txBody>
                  <a:tcPr marL="42610" marR="42610" marT="21305" marB="21305"/>
                </a:tc>
                <a:tc>
                  <a:txBody>
                    <a:bodyPr/>
                    <a:lstStyle/>
                    <a:p>
                      <a:pPr algn="ctr">
                        <a:lnSpc>
                          <a:spcPct val="125000"/>
                        </a:lnSpc>
                      </a:pPr>
                      <a:r>
                        <a:rPr lang="en-US" sz="1300"/>
                        <a:t>Differentiation</a:t>
                      </a:r>
                      <a:endParaRPr lang="en-IN" sz="1300"/>
                    </a:p>
                  </a:txBody>
                  <a:tcPr marL="42610" marR="42610" marT="21305" marB="21305"/>
                </a:tc>
                <a:extLst>
                  <a:ext uri="{0D108BD9-81ED-4DB2-BD59-A6C34878D82A}">
                    <a16:rowId xmlns:a16="http://schemas.microsoft.com/office/drawing/2014/main" val="1601269629"/>
                  </a:ext>
                </a:extLst>
              </a:tr>
              <a:tr h="1666427">
                <a:tc>
                  <a:txBody>
                    <a:bodyPr/>
                    <a:lstStyle/>
                    <a:p>
                      <a:pPr algn="ctr">
                        <a:lnSpc>
                          <a:spcPct val="100000"/>
                        </a:lnSpc>
                      </a:pPr>
                      <a:r>
                        <a:rPr lang="en-US" sz="1800" dirty="0">
                          <a:solidFill>
                            <a:schemeClr val="tx1">
                              <a:lumMod val="85000"/>
                              <a:lumOff val="15000"/>
                            </a:schemeClr>
                          </a:solidFill>
                        </a:rPr>
                        <a:t>Flipkart</a:t>
                      </a:r>
                      <a:endParaRPr lang="en-IN" sz="1800" dirty="0">
                        <a:solidFill>
                          <a:schemeClr val="tx1">
                            <a:lumMod val="85000"/>
                            <a:lumOff val="15000"/>
                          </a:schemeClr>
                        </a:solidFill>
                      </a:endParaRPr>
                    </a:p>
                  </a:txBody>
                  <a:tcPr marL="42610" marR="42610" marT="21305" marB="21305" anchor="ctr"/>
                </a:tc>
                <a:tc>
                  <a:txBody>
                    <a:bodyPr/>
                    <a:lstStyle/>
                    <a:p>
                      <a:pPr marL="285750" indent="-285750" algn="l">
                        <a:buFont typeface="Arial" panose="020B0604020202020204" pitchFamily="34" charset="0"/>
                        <a:buChar char="•"/>
                      </a:pPr>
                      <a:r>
                        <a:rPr lang="en-US" sz="1050" dirty="0">
                          <a:solidFill>
                            <a:schemeClr val="tx1">
                              <a:lumMod val="85000"/>
                              <a:lumOff val="15000"/>
                            </a:schemeClr>
                          </a:solidFill>
                        </a:rPr>
                        <a:t> </a:t>
                      </a:r>
                      <a:r>
                        <a:rPr lang="en-US" sz="1400" dirty="0">
                          <a:solidFill>
                            <a:schemeClr val="tx1">
                              <a:lumMod val="85000"/>
                              <a:lumOff val="15000"/>
                            </a:schemeClr>
                          </a:solidFill>
                        </a:rPr>
                        <a:t>Popular among online buyers</a:t>
                      </a:r>
                    </a:p>
                    <a:p>
                      <a:pPr marL="0" indent="0" algn="l">
                        <a:buFont typeface="Arial" panose="020B0604020202020204" pitchFamily="34" charset="0"/>
                        <a:buNone/>
                      </a:pPr>
                      <a:endParaRPr lang="en-US" sz="600" dirty="0">
                        <a:solidFill>
                          <a:schemeClr val="tx1">
                            <a:lumMod val="85000"/>
                            <a:lumOff val="15000"/>
                          </a:schemeClr>
                        </a:solidFill>
                      </a:endParaRPr>
                    </a:p>
                    <a:p>
                      <a:pPr marL="285750" indent="-285750" algn="l">
                        <a:buFont typeface="Arial" panose="020B0604020202020204" pitchFamily="34" charset="0"/>
                        <a:buChar char="•"/>
                      </a:pPr>
                      <a:r>
                        <a:rPr lang="en-IN" sz="1400" dirty="0">
                          <a:solidFill>
                            <a:schemeClr val="tx1">
                              <a:lumMod val="85000"/>
                              <a:lumOff val="15000"/>
                            </a:schemeClr>
                          </a:solidFill>
                        </a:rPr>
                        <a:t>Trust factor (flipkart assured)</a:t>
                      </a:r>
                    </a:p>
                  </a:txBody>
                  <a:tcPr marL="42610" marR="42610" marT="21305" marB="21305" anchor="ctr"/>
                </a:tc>
                <a:tc>
                  <a:txBody>
                    <a:bodyPr/>
                    <a:lstStyle/>
                    <a:p>
                      <a:pPr marL="342900" indent="-342900">
                        <a:buFont typeface="Arial" panose="020B0604020202020204" pitchFamily="34" charset="0"/>
                        <a:buChar char="•"/>
                      </a:pPr>
                      <a:r>
                        <a:rPr lang="en-US" sz="1400" dirty="0"/>
                        <a:t>High competition for new sellers.</a:t>
                      </a:r>
                    </a:p>
                    <a:p>
                      <a:pPr marL="342900" indent="-342900">
                        <a:buFont typeface="Arial" panose="020B0604020202020204" pitchFamily="34" charset="0"/>
                        <a:buChar char="•"/>
                      </a:pPr>
                      <a:r>
                        <a:rPr lang="en-US" sz="1400" dirty="0"/>
                        <a:t>Non-returnable products may often result in agitation among customers in case of defective products.</a:t>
                      </a:r>
                      <a:endParaRPr lang="en-IN" sz="1400" dirty="0"/>
                    </a:p>
                  </a:txBody>
                  <a:tcPr marL="42610" marR="42610" marT="21305" marB="21305"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dirty="0"/>
                        <a:t>Focus is on selective industries reducing competition for new sellers.</a:t>
                      </a:r>
                      <a:endParaRPr lang="en-US" sz="1400" dirty="0"/>
                    </a:p>
                    <a:p>
                      <a:pPr marL="285750" indent="-285750" algn="l">
                        <a:buFont typeface="Arial" panose="020B0604020202020204" pitchFamily="34" charset="0"/>
                        <a:buChar char="•"/>
                      </a:pPr>
                      <a:r>
                        <a:rPr lang="en-IN" sz="1400" dirty="0"/>
                        <a:t>Every product has a return policy.</a:t>
                      </a:r>
                    </a:p>
                  </a:txBody>
                  <a:tcPr marL="42610" marR="42610" marT="21305" marB="21305" anchor="ctr"/>
                </a:tc>
                <a:extLst>
                  <a:ext uri="{0D108BD9-81ED-4DB2-BD59-A6C34878D82A}">
                    <a16:rowId xmlns:a16="http://schemas.microsoft.com/office/drawing/2014/main" val="1180644123"/>
                  </a:ext>
                </a:extLst>
              </a:tr>
              <a:tr h="2567327">
                <a:tc>
                  <a:txBody>
                    <a:bodyPr/>
                    <a:lstStyle/>
                    <a:p>
                      <a:pPr algn="ctr">
                        <a:lnSpc>
                          <a:spcPct val="100000"/>
                        </a:lnSpc>
                        <a:spcBef>
                          <a:spcPts val="0"/>
                        </a:spcBef>
                      </a:pPr>
                      <a:r>
                        <a:rPr lang="en-US" sz="1800" dirty="0">
                          <a:solidFill>
                            <a:schemeClr val="tx1">
                              <a:lumMod val="85000"/>
                              <a:lumOff val="15000"/>
                            </a:schemeClr>
                          </a:solidFill>
                        </a:rPr>
                        <a:t>Amazon</a:t>
                      </a:r>
                      <a:endParaRPr lang="en-IN" sz="1800" dirty="0">
                        <a:solidFill>
                          <a:schemeClr val="tx1">
                            <a:lumMod val="85000"/>
                            <a:lumOff val="15000"/>
                          </a:schemeClr>
                        </a:solidFill>
                      </a:endParaRPr>
                    </a:p>
                  </a:txBody>
                  <a:tcPr marL="42610" marR="42610" marT="21305" marB="21305" anchor="ctr"/>
                </a:tc>
                <a:tc>
                  <a:txBody>
                    <a:bodyPr/>
                    <a:lstStyle/>
                    <a:p>
                      <a:pPr marL="285750" indent="-285750" algn="l">
                        <a:buFont typeface="Arial" panose="020B0604020202020204" pitchFamily="34" charset="0"/>
                        <a:buChar char="•"/>
                      </a:pPr>
                      <a:r>
                        <a:rPr lang="en-US" sz="1400" dirty="0">
                          <a:solidFill>
                            <a:schemeClr val="tx1">
                              <a:lumMod val="85000"/>
                              <a:lumOff val="15000"/>
                            </a:schemeClr>
                          </a:solidFill>
                        </a:rPr>
                        <a:t>Popular among online buyers</a:t>
                      </a:r>
                    </a:p>
                    <a:p>
                      <a:pPr marL="0" indent="0" algn="l">
                        <a:buFont typeface="Arial" panose="020B0604020202020204" pitchFamily="34" charset="0"/>
                        <a:buNone/>
                      </a:pPr>
                      <a:endParaRPr lang="en-US" sz="600" dirty="0">
                        <a:solidFill>
                          <a:schemeClr val="tx1">
                            <a:lumMod val="85000"/>
                            <a:lumOff val="15000"/>
                          </a:schemeClr>
                        </a:solidFill>
                      </a:endParaRPr>
                    </a:p>
                    <a:p>
                      <a:pPr marL="285750" indent="-285750" algn="l">
                        <a:buFont typeface="Arial" panose="020B0604020202020204" pitchFamily="34" charset="0"/>
                        <a:buChar char="•"/>
                      </a:pPr>
                      <a:r>
                        <a:rPr lang="en-IN" sz="1400" dirty="0">
                          <a:solidFill>
                            <a:schemeClr val="tx1">
                              <a:lumMod val="85000"/>
                              <a:lumOff val="15000"/>
                            </a:schemeClr>
                          </a:solidFill>
                        </a:rPr>
                        <a:t>Trust factor (amazon fulfilled)</a:t>
                      </a:r>
                    </a:p>
                    <a:p>
                      <a:pPr marL="0" indent="0" algn="l">
                        <a:buFont typeface="Arial" panose="020B0604020202020204" pitchFamily="34" charset="0"/>
                        <a:buNone/>
                      </a:pPr>
                      <a:endParaRPr lang="en-IN" sz="600" dirty="0">
                        <a:solidFill>
                          <a:schemeClr val="tx1">
                            <a:lumMod val="85000"/>
                            <a:lumOff val="15000"/>
                          </a:schemeClr>
                        </a:solidFill>
                      </a:endParaRPr>
                    </a:p>
                    <a:p>
                      <a:pPr marL="285750" indent="-285750" algn="l">
                        <a:buFont typeface="Arial" panose="020B0604020202020204" pitchFamily="34" charset="0"/>
                        <a:buChar char="•"/>
                      </a:pPr>
                      <a:r>
                        <a:rPr lang="en-IN" sz="1400" dirty="0">
                          <a:solidFill>
                            <a:schemeClr val="tx1">
                              <a:lumMod val="85000"/>
                              <a:lumOff val="15000"/>
                            </a:schemeClr>
                          </a:solidFill>
                        </a:rPr>
                        <a:t>International brand name recognization</a:t>
                      </a:r>
                    </a:p>
                  </a:txBody>
                  <a:tcPr marL="42610" marR="42610" marT="21305" marB="21305"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dk1"/>
                          </a:solidFill>
                          <a:effectLst/>
                        </a:rPr>
                        <a:t>High penalties for sellers if genuinely an item is out of stock or fails quality test to be shipped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High competition for new sellers.</a:t>
                      </a:r>
                      <a:endParaRPr lang="en-IN" sz="1400" dirty="0"/>
                    </a:p>
                  </a:txBody>
                  <a:tcPr marL="42610" marR="42610" marT="21305" marB="21305" anchor="ctr"/>
                </a:tc>
                <a:tc>
                  <a:txBody>
                    <a:bodyPr/>
                    <a:lstStyle/>
                    <a:p>
                      <a:pPr marL="285750" indent="-285750">
                        <a:buFont typeface="Arial" panose="020B0604020202020204" pitchFamily="34" charset="0"/>
                        <a:buChar char="•"/>
                      </a:pPr>
                      <a:r>
                        <a:rPr lang="en-US" sz="1400" dirty="0"/>
                        <a:t>Chances of going out of stock is less as we buy the products in wholesale as per the demands.</a:t>
                      </a:r>
                      <a:endParaRPr lang="en-IN" sz="1400" dirty="0"/>
                    </a:p>
                    <a:p>
                      <a:pPr marL="285750" indent="-285750">
                        <a:buFont typeface="Arial" panose="020B0604020202020204" pitchFamily="34" charset="0"/>
                        <a:buChar char="•"/>
                      </a:pPr>
                      <a:r>
                        <a:rPr lang="en-IN" sz="1400" dirty="0"/>
                        <a:t>Focus is on selective industries reducing competition for new sellers.</a:t>
                      </a:r>
                      <a:endParaRPr lang="en-US" sz="1400" dirty="0"/>
                    </a:p>
                  </a:txBody>
                  <a:tcPr marL="42610" marR="42610" marT="21305" marB="21305" anchor="ctr"/>
                </a:tc>
                <a:extLst>
                  <a:ext uri="{0D108BD9-81ED-4DB2-BD59-A6C34878D82A}">
                    <a16:rowId xmlns:a16="http://schemas.microsoft.com/office/drawing/2014/main" val="2106485744"/>
                  </a:ext>
                </a:extLst>
              </a:tr>
              <a:tr h="2116878">
                <a:tc>
                  <a:txBody>
                    <a:bodyPr/>
                    <a:lstStyle/>
                    <a:p>
                      <a:pPr algn="ctr">
                        <a:lnSpc>
                          <a:spcPct val="100000"/>
                        </a:lnSpc>
                      </a:pPr>
                      <a:r>
                        <a:rPr lang="en-US" sz="1800" dirty="0">
                          <a:solidFill>
                            <a:schemeClr val="tx1">
                              <a:lumMod val="85000"/>
                              <a:lumOff val="15000"/>
                            </a:schemeClr>
                          </a:solidFill>
                        </a:rPr>
                        <a:t>IndiaMART</a:t>
                      </a:r>
                      <a:endParaRPr lang="en-IN" sz="1800" dirty="0">
                        <a:solidFill>
                          <a:schemeClr val="tx1">
                            <a:lumMod val="85000"/>
                            <a:lumOff val="15000"/>
                          </a:schemeClr>
                        </a:solidFill>
                      </a:endParaRPr>
                    </a:p>
                  </a:txBody>
                  <a:tcPr marL="42610" marR="42610" marT="21305" marB="21305" anchor="ctr"/>
                </a:tc>
                <a:tc>
                  <a:txBody>
                    <a:bodyPr/>
                    <a:lstStyle/>
                    <a:p>
                      <a:pPr marL="285750" indent="-285750" algn="l">
                        <a:buFont typeface="Arial" panose="020B0604020202020204" pitchFamily="34" charset="0"/>
                        <a:buChar char="•"/>
                      </a:pPr>
                      <a:r>
                        <a:rPr lang="en-US" sz="1400" dirty="0">
                          <a:solidFill>
                            <a:schemeClr val="tx1">
                              <a:lumMod val="85000"/>
                              <a:lumOff val="15000"/>
                            </a:schemeClr>
                          </a:solidFill>
                        </a:rPr>
                        <a:t>India’s well known wholesale seller</a:t>
                      </a:r>
                    </a:p>
                    <a:p>
                      <a:pPr marL="0" indent="0" algn="l">
                        <a:buFont typeface="Arial" panose="020B0604020202020204" pitchFamily="34" charset="0"/>
                        <a:buNone/>
                      </a:pPr>
                      <a:endParaRPr lang="en-US" sz="600" dirty="0">
                        <a:solidFill>
                          <a:schemeClr val="tx1">
                            <a:lumMod val="85000"/>
                            <a:lumOff val="15000"/>
                          </a:schemeClr>
                        </a:solidFill>
                      </a:endParaRPr>
                    </a:p>
                    <a:p>
                      <a:pPr marL="285750" indent="-285750" algn="l">
                        <a:buFont typeface="Arial" panose="020B0604020202020204" pitchFamily="34" charset="0"/>
                        <a:buChar char="•"/>
                      </a:pPr>
                      <a:r>
                        <a:rPr lang="en-US" sz="1400" b="0" kern="1200" dirty="0">
                          <a:solidFill>
                            <a:schemeClr val="tx1">
                              <a:lumMod val="85000"/>
                              <a:lumOff val="15000"/>
                            </a:schemeClr>
                          </a:solidFill>
                          <a:effectLst/>
                        </a:rPr>
                        <a:t>Efficient as it just connects businesses and leaves it to up to buyer and seller how they want to deal with each other</a:t>
                      </a:r>
                      <a:endParaRPr lang="en-US" sz="1400" b="0" i="0" kern="1200" dirty="0">
                        <a:solidFill>
                          <a:schemeClr val="tx1">
                            <a:lumMod val="85000"/>
                            <a:lumOff val="15000"/>
                          </a:schemeClr>
                        </a:solidFill>
                        <a:effectLst/>
                        <a:latin typeface="+mn-lt"/>
                        <a:ea typeface="+mn-ea"/>
                        <a:cs typeface="+mn-cs"/>
                      </a:endParaRPr>
                    </a:p>
                  </a:txBody>
                  <a:tcPr marL="42610" marR="42610" marT="21305" marB="21305" anchor="ctr"/>
                </a:tc>
                <a:tc>
                  <a:txBody>
                    <a:bodyPr/>
                    <a:lstStyle/>
                    <a:p>
                      <a:pPr marL="285750" indent="-285750">
                        <a:buFont typeface="Arial" panose="020B0604020202020204" pitchFamily="34" charset="0"/>
                        <a:buChar char="•"/>
                      </a:pPr>
                      <a:r>
                        <a:rPr lang="en-US" sz="1100" dirty="0"/>
                        <a:t>I</a:t>
                      </a:r>
                      <a:r>
                        <a:rPr lang="en-US" sz="1400" dirty="0"/>
                        <a:t>ndiamart is into too many product range making it cluttered. Thus, clients who are highly focused and want to work on websites that specializes on only their industries will avoid it.</a:t>
                      </a:r>
                    </a:p>
                    <a:p>
                      <a:pPr marL="285750" indent="-285750">
                        <a:buFont typeface="Arial" panose="020B0604020202020204" pitchFamily="34" charset="0"/>
                        <a:buChar char="•"/>
                      </a:pPr>
                      <a:r>
                        <a:rPr lang="en-US" sz="1400" dirty="0"/>
                        <a:t>Lack of aggressive advertisement.</a:t>
                      </a:r>
                      <a:endParaRPr lang="en-IN" sz="1400" dirty="0"/>
                    </a:p>
                  </a:txBody>
                  <a:tcPr marL="42610" marR="42610" marT="21305" marB="21305" anchor="ctr"/>
                </a:tc>
                <a:tc>
                  <a:txBody>
                    <a:bodyPr/>
                    <a:lstStyle/>
                    <a:p>
                      <a:pPr marL="285750" indent="-285750">
                        <a:buFont typeface="Arial" panose="020B0604020202020204" pitchFamily="34" charset="0"/>
                        <a:buChar char="•"/>
                      </a:pPr>
                      <a:r>
                        <a:rPr lang="en-US" sz="1400" dirty="0"/>
                        <a:t>Specializes in handicraft industry.</a:t>
                      </a:r>
                    </a:p>
                    <a:p>
                      <a:pPr marL="285750" indent="-285750">
                        <a:buFont typeface="Arial" panose="020B0604020202020204" pitchFamily="34" charset="0"/>
                        <a:buChar char="•"/>
                      </a:pPr>
                      <a:r>
                        <a:rPr lang="en-US" sz="1400" dirty="0"/>
                        <a:t>Promotion of our products by the resellers through their social media makes the advertisement more effective. </a:t>
                      </a:r>
                    </a:p>
                  </a:txBody>
                  <a:tcPr marL="42610" marR="42610" marT="21305" marB="21305" anchor="ctr"/>
                </a:tc>
                <a:extLst>
                  <a:ext uri="{0D108BD9-81ED-4DB2-BD59-A6C34878D82A}">
                    <a16:rowId xmlns:a16="http://schemas.microsoft.com/office/drawing/2014/main" val="527194366"/>
                  </a:ext>
                </a:extLst>
              </a:tr>
            </a:tbl>
          </a:graphicData>
        </a:graphic>
      </p:graphicFrame>
    </p:spTree>
    <p:extLst>
      <p:ext uri="{BB962C8B-B14F-4D97-AF65-F5344CB8AC3E}">
        <p14:creationId xmlns:p14="http://schemas.microsoft.com/office/powerpoint/2010/main" val="251448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444EEC9-B46C-4A65-B90F-AF929CCDD16B}"/>
              </a:ext>
            </a:extLst>
          </p:cNvPr>
          <p:cNvSpPr txBox="1"/>
          <p:nvPr/>
        </p:nvSpPr>
        <p:spPr>
          <a:xfrm>
            <a:off x="238582" y="2739091"/>
            <a:ext cx="4744518" cy="3951855"/>
          </a:xfrm>
          <a:prstGeom prst="rect">
            <a:avLst/>
          </a:prstGeom>
        </p:spPr>
        <p:txBody>
          <a:bodyPr vert="horz" lIns="91440" tIns="45720" rIns="91440" bIns="45720" rtlCol="0">
            <a:noAutofit/>
          </a:bodyPr>
          <a:lstStyle/>
          <a:p>
            <a:pPr marL="342900" indent="-285750">
              <a:lnSpc>
                <a:spcPct val="90000"/>
              </a:lnSpc>
              <a:spcAft>
                <a:spcPts val="600"/>
              </a:spcAft>
              <a:buFont typeface="Arial" panose="020B0604020202020204" pitchFamily="34" charset="0"/>
              <a:buChar char="•"/>
            </a:pPr>
            <a:r>
              <a:rPr lang="en-US" dirty="0">
                <a:latin typeface="Tw Cen MT" panose="020B0602020104020603" pitchFamily="34" charset="0"/>
              </a:rPr>
              <a:t>We provide a web based online platform that helps both sme's and skilled individuals known as resellers to earn profit. </a:t>
            </a:r>
          </a:p>
          <a:p>
            <a:pPr marL="57150">
              <a:lnSpc>
                <a:spcPct val="90000"/>
              </a:lnSpc>
              <a:spcAft>
                <a:spcPts val="600"/>
              </a:spcAft>
            </a:pPr>
            <a:endParaRPr lang="en-US" sz="700" dirty="0">
              <a:latin typeface="Tw Cen MT" panose="020B0602020104020603" pitchFamily="34" charset="0"/>
            </a:endParaRPr>
          </a:p>
          <a:p>
            <a:pPr marL="285750" indent="-228600">
              <a:lnSpc>
                <a:spcPct val="90000"/>
              </a:lnSpc>
              <a:spcAft>
                <a:spcPts val="600"/>
              </a:spcAft>
              <a:buFont typeface="Arial" panose="020B0604020202020204" pitchFamily="34" charset="0"/>
              <a:buChar char="•"/>
            </a:pPr>
            <a:r>
              <a:rPr lang="en-US" dirty="0">
                <a:latin typeface="Tw Cen MT" panose="020B0602020104020603" pitchFamily="34" charset="0"/>
              </a:rPr>
              <a:t>They(sme's and skilled individuals) both have to register in our website where sme’s will have to put up their products on our platform for selling purposes and then the resellers will be advertising these products through their social media handles from where end customers will be able to order products. </a:t>
            </a:r>
          </a:p>
          <a:p>
            <a:pPr marL="57150">
              <a:lnSpc>
                <a:spcPct val="90000"/>
              </a:lnSpc>
              <a:spcAft>
                <a:spcPts val="600"/>
              </a:spcAft>
            </a:pPr>
            <a:endParaRPr lang="en-US" sz="700" dirty="0">
              <a:latin typeface="Tw Cen MT" panose="020B0602020104020603" pitchFamily="34" charset="0"/>
            </a:endParaRPr>
          </a:p>
          <a:p>
            <a:pPr marL="285750" indent="-228600">
              <a:lnSpc>
                <a:spcPct val="90000"/>
              </a:lnSpc>
              <a:spcAft>
                <a:spcPts val="600"/>
              </a:spcAft>
              <a:buFont typeface="Arial" panose="020B0604020202020204" pitchFamily="34" charset="0"/>
              <a:buChar char="•"/>
            </a:pPr>
            <a:r>
              <a:rPr lang="en-US" dirty="0">
                <a:latin typeface="Tw Cen MT" panose="020B0602020104020603" pitchFamily="34" charset="0"/>
              </a:rPr>
              <a:t>Depending upon the type and the price of product the resellers will get commission as pre-defined. </a:t>
            </a:r>
          </a:p>
        </p:txBody>
      </p:sp>
      <p:pic>
        <p:nvPicPr>
          <p:cNvPr id="3" name="Picture 2" descr="Graphical user interface&#10;&#10;Description automatically generated">
            <a:extLst>
              <a:ext uri="{FF2B5EF4-FFF2-40B4-BE49-F238E27FC236}">
                <a16:creationId xmlns:a16="http://schemas.microsoft.com/office/drawing/2014/main" id="{1DEDBC10-65BE-4B13-AA7E-0E57D4BD18E1}"/>
              </a:ext>
            </a:extLst>
          </p:cNvPr>
          <p:cNvPicPr>
            <a:picLocks noChangeAspect="1"/>
          </p:cNvPicPr>
          <p:nvPr/>
        </p:nvPicPr>
        <p:blipFill rotWithShape="1">
          <a:blip r:embed="rId2">
            <a:extLst>
              <a:ext uri="{28A0092B-C50C-407E-A947-70E740481C1C}">
                <a14:useLocalDpi xmlns:a14="http://schemas.microsoft.com/office/drawing/2010/main" val="0"/>
              </a:ext>
            </a:extLst>
          </a:blip>
          <a:srcRect l="13776" r="4478" b="1"/>
          <a:stretch/>
        </p:blipFill>
        <p:spPr>
          <a:xfrm>
            <a:off x="5432697"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TextBox 1">
            <a:extLst>
              <a:ext uri="{FF2B5EF4-FFF2-40B4-BE49-F238E27FC236}">
                <a16:creationId xmlns:a16="http://schemas.microsoft.com/office/drawing/2014/main" id="{D6FDE643-943C-4426-B0D9-A0570DAC425D}"/>
              </a:ext>
            </a:extLst>
          </p:cNvPr>
          <p:cNvSpPr txBox="1"/>
          <p:nvPr/>
        </p:nvSpPr>
        <p:spPr>
          <a:xfrm>
            <a:off x="517560" y="1507985"/>
            <a:ext cx="5681015" cy="1231106"/>
          </a:xfrm>
          <a:prstGeom prst="rect">
            <a:avLst/>
          </a:prstGeom>
          <a:noFill/>
        </p:spPr>
        <p:txBody>
          <a:bodyPr wrap="square" rtlCol="0">
            <a:spAutoFit/>
          </a:bodyPr>
          <a:lstStyle/>
          <a:p>
            <a:r>
              <a:rPr lang="en-US" sz="2800" b="1" dirty="0">
                <a:solidFill>
                  <a:srgbClr val="F5AA4F"/>
                </a:solidFill>
                <a:latin typeface="Cavolini" panose="03000502040302020204" pitchFamily="66" charset="0"/>
                <a:cs typeface="Cavolini" panose="03000502040302020204" pitchFamily="66" charset="0"/>
              </a:rPr>
              <a:t>Solution/Product or </a:t>
            </a:r>
          </a:p>
          <a:p>
            <a:r>
              <a:rPr lang="en-US" sz="2800" b="1" dirty="0">
                <a:solidFill>
                  <a:srgbClr val="F5AA4F"/>
                </a:solidFill>
                <a:latin typeface="Cavolini" panose="03000502040302020204" pitchFamily="66" charset="0"/>
                <a:cs typeface="Cavolini" panose="03000502040302020204" pitchFamily="66" charset="0"/>
              </a:rPr>
              <a:t>Service Description</a:t>
            </a:r>
          </a:p>
          <a:p>
            <a:endParaRPr lang="en-IN" dirty="0"/>
          </a:p>
        </p:txBody>
      </p:sp>
    </p:spTree>
    <p:extLst>
      <p:ext uri="{BB962C8B-B14F-4D97-AF65-F5344CB8AC3E}">
        <p14:creationId xmlns:p14="http://schemas.microsoft.com/office/powerpoint/2010/main" val="166155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54">
            <a:extLst>
              <a:ext uri="{FF2B5EF4-FFF2-40B4-BE49-F238E27FC236}">
                <a16:creationId xmlns:a16="http://schemas.microsoft.com/office/drawing/2014/main" id="{6EE0B6E2-7CE8-4D86-87FC-4B58A7D8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4079E7F-BCA8-46E9-BCE8-4C5F345E95A5}"/>
              </a:ext>
            </a:extLst>
          </p:cNvPr>
          <p:cNvSpPr txBox="1"/>
          <p:nvPr/>
        </p:nvSpPr>
        <p:spPr>
          <a:xfrm>
            <a:off x="3048" y="6152890"/>
            <a:ext cx="12188952" cy="553998"/>
          </a:xfrm>
          <a:prstGeom prst="rect">
            <a:avLst/>
          </a:prstGeom>
          <a:noFill/>
        </p:spPr>
        <p:txBody>
          <a:bodyPr wrap="square" rtlCol="0">
            <a:spAutoFit/>
          </a:bodyPr>
          <a:lstStyle/>
          <a:p>
            <a:pPr algn="ctr"/>
            <a:r>
              <a:rPr lang="en-US" sz="3000" b="1" dirty="0">
                <a:solidFill>
                  <a:schemeClr val="tx1">
                    <a:lumMod val="75000"/>
                    <a:lumOff val="25000"/>
                  </a:schemeClr>
                </a:solidFill>
                <a:latin typeface="Cavolini" panose="03000502040302020204" pitchFamily="66" charset="0"/>
                <a:cs typeface="Cavolini" panose="03000502040302020204" pitchFamily="66" charset="0"/>
              </a:rPr>
              <a:t>Flow-Chart</a:t>
            </a:r>
            <a:endParaRPr lang="en-IN" sz="3000" b="1" dirty="0">
              <a:solidFill>
                <a:schemeClr val="tx1">
                  <a:lumMod val="75000"/>
                  <a:lumOff val="25000"/>
                </a:schemeClr>
              </a:solidFill>
              <a:latin typeface="Cavolini" panose="03000502040302020204" pitchFamily="66" charset="0"/>
              <a:cs typeface="Cavolini" panose="03000502040302020204" pitchFamily="66"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5" name="Ink 4">
                <a:extLst>
                  <a:ext uri="{FF2B5EF4-FFF2-40B4-BE49-F238E27FC236}">
                    <a16:creationId xmlns:a16="http://schemas.microsoft.com/office/drawing/2014/main" id="{0326F307-D92C-6345-BDDE-6CBFF4A5DCA8}"/>
                  </a:ext>
                </a:extLst>
              </p14:cNvPr>
              <p14:cNvContentPartPr/>
              <p14:nvPr/>
            </p14:nvContentPartPr>
            <p14:xfrm>
              <a:off x="-253224" y="2928672"/>
              <a:ext cx="360" cy="360"/>
            </p14:xfrm>
          </p:contentPart>
        </mc:Choice>
        <mc:Fallback xmlns="">
          <p:pic>
            <p:nvPicPr>
              <p:cNvPr id="5" name="Ink 4">
                <a:extLst>
                  <a:ext uri="{FF2B5EF4-FFF2-40B4-BE49-F238E27FC236}">
                    <a16:creationId xmlns:a16="http://schemas.microsoft.com/office/drawing/2014/main" id="{0326F307-D92C-6345-BDDE-6CBFF4A5DCA8}"/>
                  </a:ext>
                </a:extLst>
              </p:cNvPr>
              <p:cNvPicPr/>
              <p:nvPr/>
            </p:nvPicPr>
            <p:blipFill>
              <a:blip r:embed="rId3"/>
              <a:stretch>
                <a:fillRect/>
              </a:stretch>
            </p:blipFill>
            <p:spPr>
              <a:xfrm>
                <a:off x="-270864" y="2821032"/>
                <a:ext cx="36000" cy="216000"/>
              </a:xfrm>
              <a:prstGeom prst="rect">
                <a:avLst/>
              </a:prstGeom>
            </p:spPr>
          </p:pic>
        </mc:Fallback>
      </mc:AlternateContent>
      <p:pic>
        <p:nvPicPr>
          <p:cNvPr id="7" name="Picture 6" descr="Diagram&#10;&#10;Description automatically generated">
            <a:extLst>
              <a:ext uri="{FF2B5EF4-FFF2-40B4-BE49-F238E27FC236}">
                <a16:creationId xmlns:a16="http://schemas.microsoft.com/office/drawing/2014/main" id="{51FDD4C2-12FD-4B44-8C3D-8E3B0EF33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913" y="398004"/>
            <a:ext cx="10259125" cy="5754886"/>
          </a:xfrm>
          <a:prstGeom prst="rect">
            <a:avLst/>
          </a:prstGeom>
        </p:spPr>
      </p:pic>
    </p:spTree>
    <p:extLst>
      <p:ext uri="{BB962C8B-B14F-4D97-AF65-F5344CB8AC3E}">
        <p14:creationId xmlns:p14="http://schemas.microsoft.com/office/powerpoint/2010/main" val="149805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9A26EF-2B33-489C-A4D7-A92E5F8A2A93}"/>
              </a:ext>
            </a:extLst>
          </p:cNvPr>
          <p:cNvPicPr>
            <a:picLocks noChangeAspect="1"/>
          </p:cNvPicPr>
          <p:nvPr/>
        </p:nvPicPr>
        <p:blipFill>
          <a:blip r:embed="rId2"/>
          <a:stretch>
            <a:fillRect/>
          </a:stretch>
        </p:blipFill>
        <p:spPr>
          <a:xfrm>
            <a:off x="923192" y="461665"/>
            <a:ext cx="10383716" cy="6250775"/>
          </a:xfrm>
          <a:prstGeom prst="rect">
            <a:avLst/>
          </a:prstGeom>
        </p:spPr>
      </p:pic>
      <p:sp>
        <p:nvSpPr>
          <p:cNvPr id="2" name="TextBox 1">
            <a:extLst>
              <a:ext uri="{FF2B5EF4-FFF2-40B4-BE49-F238E27FC236}">
                <a16:creationId xmlns:a16="http://schemas.microsoft.com/office/drawing/2014/main" id="{D536949F-5A5B-4EE7-8EAE-B1FC7B38F256}"/>
              </a:ext>
            </a:extLst>
          </p:cNvPr>
          <p:cNvSpPr txBox="1"/>
          <p:nvPr/>
        </p:nvSpPr>
        <p:spPr>
          <a:xfrm>
            <a:off x="0" y="0"/>
            <a:ext cx="12192000" cy="461665"/>
          </a:xfrm>
          <a:prstGeom prst="rect">
            <a:avLst/>
          </a:prstGeom>
          <a:noFill/>
        </p:spPr>
        <p:txBody>
          <a:bodyPr wrap="square" rtlCol="0">
            <a:spAutoFit/>
          </a:bodyPr>
          <a:lstStyle/>
          <a:p>
            <a:pPr algn="ctr"/>
            <a:r>
              <a:rPr lang="en-US" sz="2400" b="1" dirty="0">
                <a:latin typeface="Cavolini" panose="03000502040302020204" pitchFamily="66" charset="0"/>
                <a:cs typeface="Cavolini" panose="03000502040302020204" pitchFamily="66" charset="0"/>
              </a:rPr>
              <a:t>Mock-up UI</a:t>
            </a:r>
            <a:endParaRPr lang="en-IN" sz="2400" b="1" dirty="0">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422405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376E7B-E4CD-4C1A-96E2-D61818F0F534}"/>
              </a:ext>
            </a:extLst>
          </p:cNvPr>
          <p:cNvSpPr>
            <a:spLocks noGrp="1"/>
          </p:cNvSpPr>
          <p:nvPr>
            <p:ph type="title"/>
          </p:nvPr>
        </p:nvSpPr>
        <p:spPr>
          <a:xfrm>
            <a:off x="5297762" y="256032"/>
            <a:ext cx="6251110" cy="1783080"/>
          </a:xfrm>
        </p:spPr>
        <p:txBody>
          <a:bodyPr anchor="b">
            <a:normAutofit/>
          </a:bodyPr>
          <a:lstStyle/>
          <a:p>
            <a:r>
              <a:rPr lang="en-US" sz="5400" dirty="0">
                <a:latin typeface="Cavolini" panose="03000502040302020204" pitchFamily="66" charset="0"/>
                <a:cs typeface="Cavolini" panose="03000502040302020204" pitchFamily="66" charset="0"/>
              </a:rPr>
              <a:t>Overview</a:t>
            </a:r>
            <a:endParaRPr lang="en-IN" sz="5400" dirty="0">
              <a:latin typeface="Cavolini" panose="03000502040302020204" pitchFamily="66" charset="0"/>
              <a:cs typeface="Cavolini" panose="03000502040302020204" pitchFamily="66" charset="0"/>
            </a:endParaRPr>
          </a:p>
        </p:txBody>
      </p:sp>
      <p:pic>
        <p:nvPicPr>
          <p:cNvPr id="5" name="Content Placeholder 4" descr="Shape&#10;&#10;Description automatically generated">
            <a:extLst>
              <a:ext uri="{FF2B5EF4-FFF2-40B4-BE49-F238E27FC236}">
                <a16:creationId xmlns:a16="http://schemas.microsoft.com/office/drawing/2014/main" id="{94F7D424-D027-4D3F-9130-08D78C2DE7CD}"/>
              </a:ext>
            </a:extLst>
          </p:cNvPr>
          <p:cNvPicPr>
            <a:picLocks noChangeAspect="1"/>
          </p:cNvPicPr>
          <p:nvPr/>
        </p:nvPicPr>
        <p:blipFill rotWithShape="1">
          <a:blip r:embed="rId2">
            <a:extLst>
              <a:ext uri="{28A0092B-C50C-407E-A947-70E740481C1C}">
                <a14:useLocalDpi xmlns:a14="http://schemas.microsoft.com/office/drawing/2010/main" val="0"/>
              </a:ext>
            </a:extLst>
          </a:blip>
          <a:srcRect l="7724" r="54076"/>
          <a:stretch/>
        </p:blipFill>
        <p:spPr>
          <a:xfrm>
            <a:off x="338"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011A97CB-6BC2-4786-86CD-DA527B47C917}"/>
              </a:ext>
            </a:extLst>
          </p:cNvPr>
          <p:cNvSpPr>
            <a:spLocks noGrp="1"/>
          </p:cNvSpPr>
          <p:nvPr>
            <p:ph idx="1"/>
          </p:nvPr>
        </p:nvSpPr>
        <p:spPr>
          <a:xfrm>
            <a:off x="5175739" y="2706624"/>
            <a:ext cx="7016261" cy="3483864"/>
          </a:xfrm>
        </p:spPr>
        <p:txBody>
          <a:bodyPr>
            <a:normAutofit fontScale="92500" lnSpcReduction="20000"/>
          </a:bodyPr>
          <a:lstStyle/>
          <a:p>
            <a:r>
              <a:rPr lang="en-US" sz="2400" b="0" i="0" dirty="0">
                <a:effectLst/>
              </a:rPr>
              <a:t>This COVID-19 pandemic has affected a lot of people in the past few months. Two of the mostly affected groups were the </a:t>
            </a:r>
            <a:r>
              <a:rPr lang="en-US" sz="2400" b="1" i="0" dirty="0">
                <a:effectLst/>
              </a:rPr>
              <a:t>small manufacturers</a:t>
            </a:r>
            <a:r>
              <a:rPr lang="en-US" sz="2400" b="0" i="0" dirty="0">
                <a:effectLst/>
              </a:rPr>
              <a:t> and businessmen along with the </a:t>
            </a:r>
            <a:r>
              <a:rPr lang="en-US" sz="2400" b="1" i="0" dirty="0">
                <a:effectLst/>
              </a:rPr>
              <a:t>working/middle class people</a:t>
            </a:r>
            <a:r>
              <a:rPr lang="en-US" sz="2400" b="0" i="0" dirty="0">
                <a:effectLst/>
              </a:rPr>
              <a:t> where many went unemployed or laid off. </a:t>
            </a:r>
          </a:p>
          <a:p>
            <a:r>
              <a:rPr lang="en-US" sz="2400" b="0" i="0" dirty="0">
                <a:effectLst/>
              </a:rPr>
              <a:t>Our online platform will connect these two groups, where the manufacturers will put up their products, and the individuals with their intension to earn will advertise them through their own social media handles and resale, the products keeping the extra commission as their earning. This will not only help the enterprises to sell online but also encourage the working class to boost their financial gain by enhancing their reselling business</a:t>
            </a:r>
            <a:r>
              <a:rPr lang="en-US" sz="2400" b="0" i="0" dirty="0">
                <a:effectLst/>
                <a:latin typeface="Segoe UI" panose="020B0502040204020203" pitchFamily="34" charset="0"/>
              </a:rPr>
              <a:t>.</a:t>
            </a:r>
            <a:endParaRPr lang="en-US" sz="2400" dirty="0"/>
          </a:p>
        </p:txBody>
      </p:sp>
    </p:spTree>
    <p:extLst>
      <p:ext uri="{BB962C8B-B14F-4D97-AF65-F5344CB8AC3E}">
        <p14:creationId xmlns:p14="http://schemas.microsoft.com/office/powerpoint/2010/main" val="351486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36949F-5A5B-4EE7-8EAE-B1FC7B38F256}"/>
              </a:ext>
            </a:extLst>
          </p:cNvPr>
          <p:cNvSpPr txBox="1"/>
          <p:nvPr/>
        </p:nvSpPr>
        <p:spPr>
          <a:xfrm>
            <a:off x="0" y="0"/>
            <a:ext cx="12192000" cy="461665"/>
          </a:xfrm>
          <a:prstGeom prst="rect">
            <a:avLst/>
          </a:prstGeom>
          <a:noFill/>
        </p:spPr>
        <p:txBody>
          <a:bodyPr wrap="square" rtlCol="0">
            <a:spAutoFit/>
          </a:bodyPr>
          <a:lstStyle/>
          <a:p>
            <a:pPr algn="ctr"/>
            <a:r>
              <a:rPr lang="en-US" sz="2400" b="1" dirty="0">
                <a:latin typeface="Cavolini" panose="03000502040302020204" pitchFamily="66" charset="0"/>
                <a:cs typeface="Cavolini" panose="03000502040302020204" pitchFamily="66" charset="0"/>
              </a:rPr>
              <a:t>Mock-up UI</a:t>
            </a:r>
            <a:endParaRPr lang="en-IN" sz="2400" b="1" dirty="0">
              <a:latin typeface="Cavolini" panose="03000502040302020204" pitchFamily="66" charset="0"/>
              <a:cs typeface="Cavolini" panose="03000502040302020204" pitchFamily="66" charset="0"/>
            </a:endParaRPr>
          </a:p>
        </p:txBody>
      </p:sp>
      <p:pic>
        <p:nvPicPr>
          <p:cNvPr id="5" name="Picture 4">
            <a:extLst>
              <a:ext uri="{FF2B5EF4-FFF2-40B4-BE49-F238E27FC236}">
                <a16:creationId xmlns:a16="http://schemas.microsoft.com/office/drawing/2014/main" id="{0146CACB-3C38-40C6-AF1C-A2C5061C0EAE}"/>
              </a:ext>
            </a:extLst>
          </p:cNvPr>
          <p:cNvPicPr>
            <a:picLocks noChangeAspect="1"/>
          </p:cNvPicPr>
          <p:nvPr/>
        </p:nvPicPr>
        <p:blipFill>
          <a:blip r:embed="rId2"/>
          <a:stretch>
            <a:fillRect/>
          </a:stretch>
        </p:blipFill>
        <p:spPr>
          <a:xfrm>
            <a:off x="904142" y="461665"/>
            <a:ext cx="10383716" cy="6250776"/>
          </a:xfrm>
          <a:prstGeom prst="rect">
            <a:avLst/>
          </a:prstGeom>
        </p:spPr>
      </p:pic>
    </p:spTree>
    <p:extLst>
      <p:ext uri="{BB962C8B-B14F-4D97-AF65-F5344CB8AC3E}">
        <p14:creationId xmlns:p14="http://schemas.microsoft.com/office/powerpoint/2010/main" val="1272902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040D9EEB-7BA7-4FF3-962E-20ACC98D91DC}"/>
              </a:ext>
            </a:extLst>
          </p:cNvPr>
          <p:cNvPicPr>
            <a:picLocks noChangeAspect="1"/>
          </p:cNvPicPr>
          <p:nvPr/>
        </p:nvPicPr>
        <p:blipFill rotWithShape="1">
          <a:blip r:embed="rId2">
            <a:extLst>
              <a:ext uri="{28A0092B-C50C-407E-A947-70E740481C1C}">
                <a14:useLocalDpi xmlns:a14="http://schemas.microsoft.com/office/drawing/2010/main" val="0"/>
              </a:ext>
            </a:extLst>
          </a:blip>
          <a:srcRect t="7094" r="-1" b="18809"/>
          <a:stretch/>
        </p:blipFill>
        <p:spPr>
          <a:xfrm>
            <a:off x="294542" y="118620"/>
            <a:ext cx="11602915" cy="6426513"/>
          </a:xfrm>
          <a:prstGeom prst="rect">
            <a:avLst/>
          </a:prstGeom>
        </p:spPr>
      </p:pic>
      <p:sp>
        <p:nvSpPr>
          <p:cNvPr id="4" name="TextBox 3">
            <a:extLst>
              <a:ext uri="{FF2B5EF4-FFF2-40B4-BE49-F238E27FC236}">
                <a16:creationId xmlns:a16="http://schemas.microsoft.com/office/drawing/2014/main" id="{EF559C05-B8D8-4C7E-ADC3-8555E53349CC}"/>
              </a:ext>
            </a:extLst>
          </p:cNvPr>
          <p:cNvSpPr txBox="1"/>
          <p:nvPr/>
        </p:nvSpPr>
        <p:spPr>
          <a:xfrm>
            <a:off x="9442938" y="3218994"/>
            <a:ext cx="1670538" cy="1415772"/>
          </a:xfrm>
          <a:prstGeom prst="rect">
            <a:avLst/>
          </a:prstGeom>
          <a:noFill/>
        </p:spPr>
        <p:txBody>
          <a:bodyPr wrap="square" rtlCol="0">
            <a:spAutoFit/>
          </a:bodyPr>
          <a:lstStyle/>
          <a:p>
            <a:r>
              <a:rPr lang="en-US" sz="2000" dirty="0">
                <a:solidFill>
                  <a:schemeClr val="accent1"/>
                </a:solidFill>
                <a:latin typeface="Tw Cen MT Condensed Extra Bold" panose="020B0803020202020204" pitchFamily="34" charset="0"/>
              </a:rPr>
              <a:t>Customer Jobs</a:t>
            </a:r>
          </a:p>
          <a:p>
            <a:endParaRPr lang="en-US" sz="1000" dirty="0">
              <a:solidFill>
                <a:schemeClr val="accent1"/>
              </a:solidFill>
              <a:latin typeface="Tw Cen MT Condensed Extra Bold" panose="020B0803020202020204" pitchFamily="34" charset="0"/>
            </a:endParaRPr>
          </a:p>
          <a:p>
            <a:pPr marL="285750" indent="-285750">
              <a:buFont typeface="Arial" panose="020B0604020202020204" pitchFamily="34" charset="0"/>
              <a:buChar char="•"/>
            </a:pPr>
            <a:r>
              <a:rPr lang="en-US" sz="1400" dirty="0">
                <a:solidFill>
                  <a:schemeClr val="bg1">
                    <a:lumMod val="65000"/>
                    <a:lumOff val="35000"/>
                  </a:schemeClr>
                </a:solidFill>
                <a:latin typeface="Tw Cen MT Condensed Extra Bold" panose="020B0803020202020204" pitchFamily="34" charset="0"/>
              </a:rPr>
              <a:t>Increase their market potential</a:t>
            </a:r>
          </a:p>
          <a:p>
            <a:pPr marL="285750" indent="-285750">
              <a:buFont typeface="Arial" panose="020B0604020202020204" pitchFamily="34" charset="0"/>
              <a:buChar char="•"/>
            </a:pPr>
            <a:r>
              <a:rPr lang="en-US" sz="1400" dirty="0">
                <a:solidFill>
                  <a:schemeClr val="bg1">
                    <a:lumMod val="65000"/>
                    <a:lumOff val="35000"/>
                  </a:schemeClr>
                </a:solidFill>
                <a:latin typeface="Tw Cen MT Condensed Extra Bold" panose="020B0803020202020204" pitchFamily="34" charset="0"/>
              </a:rPr>
              <a:t>To increase their revenues</a:t>
            </a:r>
            <a:endParaRPr lang="en-IN" sz="1400" dirty="0">
              <a:solidFill>
                <a:schemeClr val="bg1">
                  <a:lumMod val="65000"/>
                  <a:lumOff val="35000"/>
                </a:schemeClr>
              </a:solidFill>
              <a:latin typeface="Tw Cen MT Condensed Extra Bold" panose="020B0803020202020204" pitchFamily="34" charset="0"/>
            </a:endParaRPr>
          </a:p>
        </p:txBody>
      </p:sp>
      <p:sp>
        <p:nvSpPr>
          <p:cNvPr id="7" name="TextBox 6">
            <a:extLst>
              <a:ext uri="{FF2B5EF4-FFF2-40B4-BE49-F238E27FC236}">
                <a16:creationId xmlns:a16="http://schemas.microsoft.com/office/drawing/2014/main" id="{4F805334-B258-4629-ACA5-E945DE5D3B5F}"/>
              </a:ext>
            </a:extLst>
          </p:cNvPr>
          <p:cNvSpPr txBox="1"/>
          <p:nvPr/>
        </p:nvSpPr>
        <p:spPr>
          <a:xfrm>
            <a:off x="6901961" y="2259449"/>
            <a:ext cx="2540977" cy="1169551"/>
          </a:xfrm>
          <a:prstGeom prst="rect">
            <a:avLst/>
          </a:prstGeom>
          <a:noFill/>
        </p:spPr>
        <p:txBody>
          <a:bodyPr wrap="square" rtlCol="0">
            <a:spAutoFit/>
          </a:bodyPr>
          <a:lstStyle/>
          <a:p>
            <a:pPr marL="342900" indent="-342900">
              <a:buFont typeface="Arial" panose="020B0604020202020204" pitchFamily="34" charset="0"/>
              <a:buChar char="•"/>
            </a:pPr>
            <a:r>
              <a:rPr lang="en-US" sz="1400" dirty="0">
                <a:solidFill>
                  <a:schemeClr val="bg1">
                    <a:lumMod val="65000"/>
                    <a:lumOff val="35000"/>
                  </a:schemeClr>
                </a:solidFill>
                <a:latin typeface="Tw Cen MT Condensed Extra Bold" panose="020B0803020202020204" pitchFamily="34" charset="0"/>
              </a:rPr>
              <a:t>Increase in the advertisement opportunities.</a:t>
            </a:r>
          </a:p>
          <a:p>
            <a:pPr marL="342900" indent="-342900">
              <a:buFont typeface="Arial" panose="020B0604020202020204" pitchFamily="34" charset="0"/>
              <a:buChar char="•"/>
            </a:pPr>
            <a:r>
              <a:rPr lang="en-US" sz="1400" dirty="0">
                <a:solidFill>
                  <a:schemeClr val="bg1">
                    <a:lumMod val="65000"/>
                    <a:lumOff val="35000"/>
                  </a:schemeClr>
                </a:solidFill>
                <a:latin typeface="Tw Cen MT Condensed Extra Bold" panose="020B0803020202020204" pitchFamily="34" charset="0"/>
              </a:rPr>
              <a:t>Continuous source of income</a:t>
            </a:r>
          </a:p>
          <a:p>
            <a:pPr marL="342900" indent="-342900">
              <a:buFont typeface="Arial" panose="020B0604020202020204" pitchFamily="34" charset="0"/>
              <a:buChar char="•"/>
            </a:pPr>
            <a:r>
              <a:rPr lang="en-US" sz="1400" dirty="0">
                <a:solidFill>
                  <a:schemeClr val="bg1">
                    <a:lumMod val="65000"/>
                    <a:lumOff val="35000"/>
                  </a:schemeClr>
                </a:solidFill>
                <a:latin typeface="Tw Cen MT Condensed Extra Bold" panose="020B0803020202020204" pitchFamily="34" charset="0"/>
              </a:rPr>
              <a:t>Reduction in operating costs.</a:t>
            </a:r>
          </a:p>
          <a:p>
            <a:pPr marL="342900" indent="-342900">
              <a:buFont typeface="Arial" panose="020B0604020202020204" pitchFamily="34" charset="0"/>
              <a:buChar char="•"/>
            </a:pPr>
            <a:r>
              <a:rPr lang="en-US" sz="1400" dirty="0">
                <a:solidFill>
                  <a:schemeClr val="bg1">
                    <a:lumMod val="65000"/>
                    <a:lumOff val="35000"/>
                  </a:schemeClr>
                </a:solidFill>
                <a:latin typeface="Tw Cen MT Condensed Extra Bold" panose="020B0803020202020204" pitchFamily="34" charset="0"/>
              </a:rPr>
              <a:t>Hassle free process.</a:t>
            </a:r>
            <a:endParaRPr lang="en-IN" sz="1400" dirty="0">
              <a:solidFill>
                <a:schemeClr val="bg1">
                  <a:lumMod val="65000"/>
                  <a:lumOff val="35000"/>
                </a:schemeClr>
              </a:solidFill>
              <a:latin typeface="Tw Cen MT Condensed Extra Bold" panose="020B0803020202020204" pitchFamily="34" charset="0"/>
            </a:endParaRPr>
          </a:p>
        </p:txBody>
      </p:sp>
      <p:sp>
        <p:nvSpPr>
          <p:cNvPr id="9" name="TextBox 8">
            <a:extLst>
              <a:ext uri="{FF2B5EF4-FFF2-40B4-BE49-F238E27FC236}">
                <a16:creationId xmlns:a16="http://schemas.microsoft.com/office/drawing/2014/main" id="{668FA61A-5AC0-442B-9793-89BF3C81CA18}"/>
              </a:ext>
            </a:extLst>
          </p:cNvPr>
          <p:cNvSpPr txBox="1"/>
          <p:nvPr/>
        </p:nvSpPr>
        <p:spPr>
          <a:xfrm>
            <a:off x="8172449" y="1661745"/>
            <a:ext cx="817685" cy="400110"/>
          </a:xfrm>
          <a:prstGeom prst="rect">
            <a:avLst/>
          </a:prstGeom>
          <a:noFill/>
        </p:spPr>
        <p:txBody>
          <a:bodyPr wrap="square" rtlCol="0">
            <a:spAutoFit/>
          </a:bodyPr>
          <a:lstStyle/>
          <a:p>
            <a:r>
              <a:rPr lang="en-US" sz="2000" dirty="0">
                <a:solidFill>
                  <a:schemeClr val="accent1"/>
                </a:solidFill>
                <a:latin typeface="Tw Cen MT Condensed Extra Bold" panose="020B0803020202020204" pitchFamily="34" charset="0"/>
              </a:rPr>
              <a:t>Gains</a:t>
            </a:r>
            <a:endParaRPr lang="en-IN" sz="2000" dirty="0">
              <a:solidFill>
                <a:schemeClr val="accent1"/>
              </a:solidFill>
              <a:latin typeface="Tw Cen MT Condensed Extra Bold" panose="020B0803020202020204" pitchFamily="34" charset="0"/>
            </a:endParaRPr>
          </a:p>
        </p:txBody>
      </p:sp>
      <p:sp>
        <p:nvSpPr>
          <p:cNvPr id="11" name="TextBox 10">
            <a:extLst>
              <a:ext uri="{FF2B5EF4-FFF2-40B4-BE49-F238E27FC236}">
                <a16:creationId xmlns:a16="http://schemas.microsoft.com/office/drawing/2014/main" id="{91933AA3-FF18-47B2-99A4-3A4E5B7A01A6}"/>
              </a:ext>
            </a:extLst>
          </p:cNvPr>
          <p:cNvSpPr txBox="1"/>
          <p:nvPr/>
        </p:nvSpPr>
        <p:spPr>
          <a:xfrm>
            <a:off x="6901961" y="4286960"/>
            <a:ext cx="2716824" cy="1384995"/>
          </a:xfrm>
          <a:prstGeom prst="rect">
            <a:avLst/>
          </a:prstGeom>
          <a:noFill/>
        </p:spPr>
        <p:txBody>
          <a:bodyPr wrap="square" rtlCol="0">
            <a:spAutoFit/>
          </a:bodyPr>
          <a:lstStyle/>
          <a:p>
            <a:pPr marL="342900" indent="-342900">
              <a:buFont typeface="Arial" panose="020B0604020202020204" pitchFamily="34" charset="0"/>
              <a:buChar char="•"/>
            </a:pPr>
            <a:r>
              <a:rPr lang="en-US" sz="1400" dirty="0">
                <a:solidFill>
                  <a:schemeClr val="bg1">
                    <a:lumMod val="65000"/>
                    <a:lumOff val="35000"/>
                  </a:schemeClr>
                </a:solidFill>
                <a:latin typeface="Tw Cen MT Condensed Extra Bold" panose="020B0803020202020204" pitchFamily="34" charset="0"/>
              </a:rPr>
              <a:t>Lack of financial resources</a:t>
            </a:r>
          </a:p>
          <a:p>
            <a:pPr marL="342900" indent="-342900">
              <a:buFont typeface="Arial" panose="020B0604020202020204" pitchFamily="34" charset="0"/>
              <a:buChar char="•"/>
            </a:pPr>
            <a:r>
              <a:rPr lang="en-US" sz="1400" dirty="0">
                <a:solidFill>
                  <a:schemeClr val="bg1">
                    <a:lumMod val="65000"/>
                    <a:lumOff val="35000"/>
                  </a:schemeClr>
                </a:solidFill>
                <a:latin typeface="Tw Cen MT Condensed Extra Bold" panose="020B0803020202020204" pitchFamily="34" charset="0"/>
              </a:rPr>
              <a:t>Limited Market Access.</a:t>
            </a:r>
          </a:p>
          <a:p>
            <a:pPr marL="342900" indent="-342900">
              <a:buFont typeface="Arial" panose="020B0604020202020204" pitchFamily="34" charset="0"/>
              <a:buChar char="•"/>
            </a:pPr>
            <a:r>
              <a:rPr lang="en-US" sz="1400" dirty="0">
                <a:solidFill>
                  <a:schemeClr val="bg1">
                    <a:lumMod val="65000"/>
                    <a:lumOff val="35000"/>
                  </a:schemeClr>
                </a:solidFill>
                <a:latin typeface="Tw Cen MT Condensed Extra Bold" panose="020B0803020202020204" pitchFamily="34" charset="0"/>
              </a:rPr>
              <a:t>Inefficient use of Information Technology.	</a:t>
            </a:r>
          </a:p>
          <a:p>
            <a:pPr marL="342900" indent="-342900">
              <a:buFont typeface="Arial" panose="020B0604020202020204" pitchFamily="34" charset="0"/>
              <a:buChar char="•"/>
            </a:pPr>
            <a:r>
              <a:rPr lang="en-US" sz="1400" dirty="0">
                <a:solidFill>
                  <a:schemeClr val="bg1">
                    <a:lumMod val="65000"/>
                    <a:lumOff val="35000"/>
                  </a:schemeClr>
                </a:solidFill>
                <a:latin typeface="Tw Cen MT Condensed Extra Bold" panose="020B0803020202020204" pitchFamily="34" charset="0"/>
              </a:rPr>
              <a:t>High and variable commissions taken by the third party.</a:t>
            </a:r>
            <a:endParaRPr lang="en-IN" sz="1400" dirty="0">
              <a:solidFill>
                <a:schemeClr val="bg1">
                  <a:lumMod val="65000"/>
                  <a:lumOff val="35000"/>
                </a:schemeClr>
              </a:solidFill>
              <a:latin typeface="Tw Cen MT Condensed Extra Bold" panose="020B0803020202020204" pitchFamily="34" charset="0"/>
            </a:endParaRPr>
          </a:p>
        </p:txBody>
      </p:sp>
      <p:sp>
        <p:nvSpPr>
          <p:cNvPr id="12" name="TextBox 11">
            <a:extLst>
              <a:ext uri="{FF2B5EF4-FFF2-40B4-BE49-F238E27FC236}">
                <a16:creationId xmlns:a16="http://schemas.microsoft.com/office/drawing/2014/main" id="{ED8EEF51-5740-4DBB-94FC-6FF07E2273C1}"/>
              </a:ext>
            </a:extLst>
          </p:cNvPr>
          <p:cNvSpPr txBox="1"/>
          <p:nvPr/>
        </p:nvSpPr>
        <p:spPr>
          <a:xfrm>
            <a:off x="6901961" y="3926880"/>
            <a:ext cx="720969" cy="677108"/>
          </a:xfrm>
          <a:prstGeom prst="rect">
            <a:avLst/>
          </a:prstGeom>
          <a:noFill/>
        </p:spPr>
        <p:txBody>
          <a:bodyPr wrap="square" rtlCol="0">
            <a:spAutoFit/>
          </a:bodyPr>
          <a:lstStyle/>
          <a:p>
            <a:r>
              <a:rPr lang="en-US" sz="2000" dirty="0">
                <a:solidFill>
                  <a:schemeClr val="accent1"/>
                </a:solidFill>
                <a:latin typeface="Tw Cen MT Condensed Extra Bold" panose="020B0803020202020204" pitchFamily="34" charset="0"/>
              </a:rPr>
              <a:t>Pains</a:t>
            </a:r>
          </a:p>
          <a:p>
            <a:endParaRPr lang="en-IN" dirty="0"/>
          </a:p>
        </p:txBody>
      </p:sp>
      <p:sp>
        <p:nvSpPr>
          <p:cNvPr id="13" name="TextBox 12">
            <a:extLst>
              <a:ext uri="{FF2B5EF4-FFF2-40B4-BE49-F238E27FC236}">
                <a16:creationId xmlns:a16="http://schemas.microsoft.com/office/drawing/2014/main" id="{E2771C7D-9031-46F3-ADC1-AC4B7B308998}"/>
              </a:ext>
            </a:extLst>
          </p:cNvPr>
          <p:cNvSpPr txBox="1"/>
          <p:nvPr/>
        </p:nvSpPr>
        <p:spPr>
          <a:xfrm>
            <a:off x="2694476" y="1938487"/>
            <a:ext cx="2976198" cy="1384995"/>
          </a:xfrm>
          <a:prstGeom prst="rect">
            <a:avLst/>
          </a:prstGeom>
          <a:noFill/>
        </p:spPr>
        <p:txBody>
          <a:bodyPr wrap="square" rtlCol="0">
            <a:spAutoFit/>
          </a:bodyPr>
          <a:lstStyle/>
          <a:p>
            <a:pPr marL="342900" indent="-342900">
              <a:buFont typeface="Arial" panose="020B0604020202020204" pitchFamily="34" charset="0"/>
              <a:buChar char="•"/>
            </a:pPr>
            <a:r>
              <a:rPr lang="en-US" sz="1400" dirty="0">
                <a:solidFill>
                  <a:schemeClr val="bg1">
                    <a:lumMod val="65000"/>
                    <a:lumOff val="35000"/>
                  </a:schemeClr>
                </a:solidFill>
                <a:latin typeface="Tw Cen MT Condensed Extra Bold" panose="020B0803020202020204" pitchFamily="34" charset="0"/>
              </a:rPr>
              <a:t>Use of e-commerce technology to reach wider audience.	</a:t>
            </a:r>
          </a:p>
          <a:p>
            <a:pPr marL="342900" indent="-342900">
              <a:buFont typeface="Arial" panose="020B0604020202020204" pitchFamily="34" charset="0"/>
              <a:buChar char="•"/>
            </a:pPr>
            <a:r>
              <a:rPr lang="en-US" sz="1400" dirty="0">
                <a:solidFill>
                  <a:schemeClr val="bg1">
                    <a:lumMod val="65000"/>
                    <a:lumOff val="35000"/>
                  </a:schemeClr>
                </a:solidFill>
                <a:latin typeface="Tw Cen MT Condensed Extra Bold" panose="020B0803020202020204" pitchFamily="34" charset="0"/>
              </a:rPr>
              <a:t>A fixed amount of purchase from the SMEs, guaranteeing them continuous flow of income source.	</a:t>
            </a:r>
          </a:p>
          <a:p>
            <a:pPr marL="342900" indent="-342900">
              <a:buFont typeface="Arial" panose="020B0604020202020204" pitchFamily="34" charset="0"/>
              <a:buChar char="•"/>
            </a:pPr>
            <a:r>
              <a:rPr lang="en-US" sz="1400" dirty="0">
                <a:solidFill>
                  <a:schemeClr val="bg1">
                    <a:lumMod val="65000"/>
                    <a:lumOff val="35000"/>
                  </a:schemeClr>
                </a:solidFill>
                <a:latin typeface="Tw Cen MT Condensed Extra Bold" panose="020B0803020202020204" pitchFamily="34" charset="0"/>
              </a:rPr>
              <a:t>User friendly system</a:t>
            </a:r>
            <a:endParaRPr lang="en-IN" sz="1400" dirty="0"/>
          </a:p>
        </p:txBody>
      </p:sp>
      <p:sp>
        <p:nvSpPr>
          <p:cNvPr id="14" name="TextBox 13">
            <a:extLst>
              <a:ext uri="{FF2B5EF4-FFF2-40B4-BE49-F238E27FC236}">
                <a16:creationId xmlns:a16="http://schemas.microsoft.com/office/drawing/2014/main" id="{7581092E-2E11-43FC-AE0D-643896820F55}"/>
              </a:ext>
            </a:extLst>
          </p:cNvPr>
          <p:cNvSpPr txBox="1"/>
          <p:nvPr/>
        </p:nvSpPr>
        <p:spPr>
          <a:xfrm>
            <a:off x="2074985" y="1523246"/>
            <a:ext cx="2901461" cy="677108"/>
          </a:xfrm>
          <a:prstGeom prst="rect">
            <a:avLst/>
          </a:prstGeom>
          <a:noFill/>
        </p:spPr>
        <p:txBody>
          <a:bodyPr wrap="square" rtlCol="0">
            <a:spAutoFit/>
          </a:bodyPr>
          <a:lstStyle/>
          <a:p>
            <a:r>
              <a:rPr lang="en-US" sz="2000" dirty="0">
                <a:solidFill>
                  <a:schemeClr val="accent1"/>
                </a:solidFill>
                <a:latin typeface="Tw Cen MT Condensed Extra Bold" panose="020B0803020202020204" pitchFamily="34" charset="0"/>
              </a:rPr>
              <a:t>Gain Creators</a:t>
            </a:r>
            <a:endParaRPr lang="en-IN" sz="2000" dirty="0">
              <a:solidFill>
                <a:schemeClr val="accent1"/>
              </a:solidFill>
              <a:latin typeface="Tw Cen MT Condensed Extra Bold" panose="020B0803020202020204" pitchFamily="34" charset="0"/>
            </a:endParaRPr>
          </a:p>
          <a:p>
            <a:endParaRPr lang="en-IN" dirty="0"/>
          </a:p>
        </p:txBody>
      </p:sp>
      <p:sp>
        <p:nvSpPr>
          <p:cNvPr id="15" name="TextBox 14">
            <a:extLst>
              <a:ext uri="{FF2B5EF4-FFF2-40B4-BE49-F238E27FC236}">
                <a16:creationId xmlns:a16="http://schemas.microsoft.com/office/drawing/2014/main" id="{72E64645-92E2-41B3-B68E-CB399F6707F8}"/>
              </a:ext>
            </a:extLst>
          </p:cNvPr>
          <p:cNvSpPr txBox="1"/>
          <p:nvPr/>
        </p:nvSpPr>
        <p:spPr>
          <a:xfrm>
            <a:off x="2573215" y="4492494"/>
            <a:ext cx="3097459" cy="1600438"/>
          </a:xfrm>
          <a:prstGeom prst="rect">
            <a:avLst/>
          </a:prstGeom>
          <a:noFill/>
        </p:spPr>
        <p:txBody>
          <a:bodyPr wrap="square" rtlCol="0">
            <a:spAutoFit/>
          </a:bodyPr>
          <a:lstStyle/>
          <a:p>
            <a:pPr marL="342900" indent="-342900">
              <a:buFont typeface="Arial" panose="020B0604020202020204" pitchFamily="34" charset="0"/>
              <a:buChar char="•"/>
            </a:pPr>
            <a:r>
              <a:rPr lang="en-US" sz="1400" dirty="0">
                <a:solidFill>
                  <a:schemeClr val="bg1">
                    <a:lumMod val="65000"/>
                    <a:lumOff val="35000"/>
                  </a:schemeClr>
                </a:solidFill>
                <a:latin typeface="Tw Cen MT Condensed Extra Bold" panose="020B0803020202020204" pitchFamily="34" charset="0"/>
              </a:rPr>
              <a:t>Increases the advertisement and marketing opportunities by bringing these SMEs to e-commerce fold.	</a:t>
            </a:r>
          </a:p>
          <a:p>
            <a:pPr marL="342900" indent="-342900">
              <a:buFont typeface="Arial" panose="020B0604020202020204" pitchFamily="34" charset="0"/>
              <a:buChar char="•"/>
            </a:pPr>
            <a:r>
              <a:rPr lang="en-US" sz="1400" dirty="0">
                <a:solidFill>
                  <a:schemeClr val="bg1">
                    <a:lumMod val="65000"/>
                    <a:lumOff val="35000"/>
                  </a:schemeClr>
                </a:solidFill>
                <a:latin typeface="Tw Cen MT Condensed Extra Bold" panose="020B0803020202020204" pitchFamily="34" charset="0"/>
              </a:rPr>
              <a:t>Sustainable and steady source of income.	</a:t>
            </a:r>
          </a:p>
          <a:p>
            <a:pPr marL="342900" indent="-342900">
              <a:buFont typeface="Arial" panose="020B0604020202020204" pitchFamily="34" charset="0"/>
              <a:buChar char="•"/>
            </a:pPr>
            <a:r>
              <a:rPr lang="en-US" sz="1400" dirty="0">
                <a:solidFill>
                  <a:schemeClr val="bg1">
                    <a:lumMod val="65000"/>
                    <a:lumOff val="35000"/>
                  </a:schemeClr>
                </a:solidFill>
                <a:latin typeface="Tw Cen MT Condensed Extra Bold" panose="020B0803020202020204" pitchFamily="34" charset="0"/>
              </a:rPr>
              <a:t>B2B business without any involvement of third-party member.</a:t>
            </a:r>
            <a:endParaRPr lang="en-IN" sz="1400" dirty="0">
              <a:solidFill>
                <a:schemeClr val="bg1">
                  <a:lumMod val="65000"/>
                  <a:lumOff val="35000"/>
                </a:schemeClr>
              </a:solidFill>
              <a:latin typeface="Tw Cen MT Condensed Extra Bold" panose="020B0803020202020204" pitchFamily="34" charset="0"/>
            </a:endParaRPr>
          </a:p>
        </p:txBody>
      </p:sp>
      <p:sp>
        <p:nvSpPr>
          <p:cNvPr id="16" name="TextBox 15">
            <a:extLst>
              <a:ext uri="{FF2B5EF4-FFF2-40B4-BE49-F238E27FC236}">
                <a16:creationId xmlns:a16="http://schemas.microsoft.com/office/drawing/2014/main" id="{7A866189-6D6F-4626-9D09-71646DF9A57D}"/>
              </a:ext>
            </a:extLst>
          </p:cNvPr>
          <p:cNvSpPr txBox="1"/>
          <p:nvPr/>
        </p:nvSpPr>
        <p:spPr>
          <a:xfrm>
            <a:off x="4038421" y="4108057"/>
            <a:ext cx="1632253" cy="677108"/>
          </a:xfrm>
          <a:prstGeom prst="rect">
            <a:avLst/>
          </a:prstGeom>
          <a:noFill/>
        </p:spPr>
        <p:txBody>
          <a:bodyPr wrap="square" rtlCol="0">
            <a:spAutoFit/>
          </a:bodyPr>
          <a:lstStyle/>
          <a:p>
            <a:r>
              <a:rPr lang="en-US" sz="2000" dirty="0">
                <a:solidFill>
                  <a:schemeClr val="accent1"/>
                </a:solidFill>
                <a:latin typeface="Tw Cen MT Condensed Extra Bold" panose="020B0803020202020204" pitchFamily="34" charset="0"/>
              </a:rPr>
              <a:t>Pain Relievers</a:t>
            </a:r>
          </a:p>
          <a:p>
            <a:endParaRPr lang="en-IN" dirty="0"/>
          </a:p>
        </p:txBody>
      </p:sp>
      <p:sp>
        <p:nvSpPr>
          <p:cNvPr id="17" name="TextBox 16">
            <a:extLst>
              <a:ext uri="{FF2B5EF4-FFF2-40B4-BE49-F238E27FC236}">
                <a16:creationId xmlns:a16="http://schemas.microsoft.com/office/drawing/2014/main" id="{41EBF293-EFD8-4490-B12C-3F692649ADFB}"/>
              </a:ext>
            </a:extLst>
          </p:cNvPr>
          <p:cNvSpPr txBox="1"/>
          <p:nvPr/>
        </p:nvSpPr>
        <p:spPr>
          <a:xfrm>
            <a:off x="817519" y="3369366"/>
            <a:ext cx="1785711" cy="1600438"/>
          </a:xfrm>
          <a:prstGeom prst="rect">
            <a:avLst/>
          </a:prstGeom>
          <a:noFill/>
        </p:spPr>
        <p:txBody>
          <a:bodyPr wrap="square" rtlCol="0">
            <a:spAutoFit/>
          </a:bodyPr>
          <a:lstStyle/>
          <a:p>
            <a:pPr marL="342900" indent="-342900">
              <a:buFont typeface="Arial" panose="020B0604020202020204" pitchFamily="34" charset="0"/>
              <a:buChar char="•"/>
            </a:pPr>
            <a:r>
              <a:rPr lang="en-US" sz="1350" dirty="0">
                <a:solidFill>
                  <a:schemeClr val="bg1">
                    <a:lumMod val="65000"/>
                    <a:lumOff val="35000"/>
                  </a:schemeClr>
                </a:solidFill>
                <a:latin typeface="Tw Cen MT Condensed Extra Bold" panose="020B0803020202020204" pitchFamily="34" charset="0"/>
              </a:rPr>
              <a:t>Easy-to-use UI.</a:t>
            </a:r>
          </a:p>
          <a:p>
            <a:pPr marL="342900" indent="-342900">
              <a:buFont typeface="Arial" panose="020B0604020202020204" pitchFamily="34" charset="0"/>
              <a:buChar char="•"/>
            </a:pPr>
            <a:r>
              <a:rPr lang="en-US" sz="1350" dirty="0">
                <a:solidFill>
                  <a:schemeClr val="bg1">
                    <a:lumMod val="65000"/>
                    <a:lumOff val="35000"/>
                  </a:schemeClr>
                </a:solidFill>
                <a:latin typeface="Tw Cen MT Condensed Extra Bold" panose="020B0803020202020204" pitchFamily="34" charset="0"/>
              </a:rPr>
              <a:t>24x7 customer service. </a:t>
            </a:r>
          </a:p>
          <a:p>
            <a:pPr marL="342900" indent="-342900">
              <a:buFont typeface="Arial" panose="020B0604020202020204" pitchFamily="34" charset="0"/>
              <a:buChar char="•"/>
            </a:pPr>
            <a:r>
              <a:rPr lang="en-US" sz="1350" dirty="0">
                <a:solidFill>
                  <a:schemeClr val="bg1">
                    <a:lumMod val="65000"/>
                    <a:lumOff val="35000"/>
                  </a:schemeClr>
                </a:solidFill>
                <a:latin typeface="Tw Cen MT Condensed Extra Bold" panose="020B0803020202020204" pitchFamily="34" charset="0"/>
              </a:rPr>
              <a:t>Reasonable profit margin depending upon the demand in market.</a:t>
            </a:r>
            <a:endParaRPr lang="en-IN" sz="1350" dirty="0">
              <a:solidFill>
                <a:schemeClr val="bg1">
                  <a:lumMod val="65000"/>
                  <a:lumOff val="35000"/>
                </a:schemeClr>
              </a:solidFill>
              <a:latin typeface="Tw Cen MT Condensed Extra Bold" panose="020B0803020202020204" pitchFamily="34" charset="0"/>
            </a:endParaRPr>
          </a:p>
        </p:txBody>
      </p:sp>
      <p:sp>
        <p:nvSpPr>
          <p:cNvPr id="18" name="TextBox 17">
            <a:extLst>
              <a:ext uri="{FF2B5EF4-FFF2-40B4-BE49-F238E27FC236}">
                <a16:creationId xmlns:a16="http://schemas.microsoft.com/office/drawing/2014/main" id="{5F3FC206-9021-4F17-B052-C68C7BFDF7CB}"/>
              </a:ext>
            </a:extLst>
          </p:cNvPr>
          <p:cNvSpPr txBox="1"/>
          <p:nvPr/>
        </p:nvSpPr>
        <p:spPr>
          <a:xfrm>
            <a:off x="921908" y="2661480"/>
            <a:ext cx="1576935" cy="707886"/>
          </a:xfrm>
          <a:prstGeom prst="rect">
            <a:avLst/>
          </a:prstGeom>
          <a:noFill/>
        </p:spPr>
        <p:txBody>
          <a:bodyPr wrap="square" rtlCol="0">
            <a:spAutoFit/>
          </a:bodyPr>
          <a:lstStyle/>
          <a:p>
            <a:r>
              <a:rPr lang="en-US" sz="2000" dirty="0">
                <a:solidFill>
                  <a:schemeClr val="accent1"/>
                </a:solidFill>
                <a:latin typeface="Tw Cen MT Condensed Extra Bold" panose="020B0803020202020204" pitchFamily="34" charset="0"/>
              </a:rPr>
              <a:t>Products &amp; Services</a:t>
            </a:r>
            <a:endParaRPr lang="en-IN" sz="2000" dirty="0">
              <a:solidFill>
                <a:schemeClr val="accent1"/>
              </a:solidFill>
              <a:latin typeface="Tw Cen MT Condensed Extra Bold" panose="020B0803020202020204" pitchFamily="34" charset="0"/>
            </a:endParaRPr>
          </a:p>
        </p:txBody>
      </p:sp>
    </p:spTree>
    <p:extLst>
      <p:ext uri="{BB962C8B-B14F-4D97-AF65-F5344CB8AC3E}">
        <p14:creationId xmlns:p14="http://schemas.microsoft.com/office/powerpoint/2010/main" val="225412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1" grpId="0"/>
      <p:bldP spid="12" grpId="0"/>
      <p:bldP spid="13" grpId="0"/>
      <p:bldP spid="14" grpId="0"/>
      <p:bldP spid="15" grpId="0"/>
      <p:bldP spid="16" grpId="0"/>
      <p:bldP spid="17"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040DA-FD03-40E1-92F5-5026C353A22A}"/>
              </a:ext>
            </a:extLst>
          </p:cNvPr>
          <p:cNvSpPr>
            <a:spLocks noGrp="1"/>
          </p:cNvSpPr>
          <p:nvPr>
            <p:ph type="title"/>
          </p:nvPr>
        </p:nvSpPr>
        <p:spPr>
          <a:xfrm>
            <a:off x="0" y="6295293"/>
            <a:ext cx="12191999" cy="562708"/>
          </a:xfrm>
        </p:spPr>
        <p:txBody>
          <a:bodyPr>
            <a:normAutofit/>
          </a:bodyPr>
          <a:lstStyle/>
          <a:p>
            <a:pPr algn="ctr"/>
            <a:r>
              <a:rPr lang="en-US" sz="3000" b="1" dirty="0">
                <a:solidFill>
                  <a:schemeClr val="tx1">
                    <a:lumMod val="75000"/>
                    <a:lumOff val="25000"/>
                  </a:schemeClr>
                </a:solidFill>
                <a:latin typeface="Cavolini" panose="03000502040302020204" pitchFamily="66" charset="0"/>
                <a:cs typeface="Cavolini" panose="03000502040302020204" pitchFamily="66" charset="0"/>
              </a:rPr>
              <a:t>Business Model Canvas</a:t>
            </a:r>
            <a:endParaRPr lang="en-IN" sz="3000" b="1" dirty="0">
              <a:solidFill>
                <a:schemeClr val="tx1">
                  <a:lumMod val="75000"/>
                  <a:lumOff val="25000"/>
                </a:schemeClr>
              </a:solidFill>
              <a:latin typeface="Cavolini" panose="03000502040302020204" pitchFamily="66" charset="0"/>
              <a:cs typeface="Cavolini" panose="03000502040302020204" pitchFamily="66" charset="0"/>
            </a:endParaRPr>
          </a:p>
        </p:txBody>
      </p:sp>
      <p:pic>
        <p:nvPicPr>
          <p:cNvPr id="5" name="Content Placeholder 4" descr="Chart, treemap chart&#10;&#10;Description automatically generated">
            <a:extLst>
              <a:ext uri="{FF2B5EF4-FFF2-40B4-BE49-F238E27FC236}">
                <a16:creationId xmlns:a16="http://schemas.microsoft.com/office/drawing/2014/main" id="{7FCDFB12-71D0-4AFC-B262-B3515671EA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12192000" cy="6304085"/>
          </a:xfrm>
        </p:spPr>
      </p:pic>
    </p:spTree>
    <p:extLst>
      <p:ext uri="{BB962C8B-B14F-4D97-AF65-F5344CB8AC3E}">
        <p14:creationId xmlns:p14="http://schemas.microsoft.com/office/powerpoint/2010/main" val="395069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040DA-FD03-40E1-92F5-5026C353A22A}"/>
              </a:ext>
            </a:extLst>
          </p:cNvPr>
          <p:cNvSpPr>
            <a:spLocks noGrp="1"/>
          </p:cNvSpPr>
          <p:nvPr>
            <p:ph type="title"/>
          </p:nvPr>
        </p:nvSpPr>
        <p:spPr>
          <a:xfrm>
            <a:off x="0" y="0"/>
            <a:ext cx="12191999" cy="562708"/>
          </a:xfrm>
        </p:spPr>
        <p:txBody>
          <a:bodyPr>
            <a:normAutofit/>
          </a:bodyPr>
          <a:lstStyle/>
          <a:p>
            <a:pPr algn="ctr"/>
            <a:r>
              <a:rPr lang="en-US" sz="3000" b="1" dirty="0">
                <a:solidFill>
                  <a:schemeClr val="tx1">
                    <a:lumMod val="75000"/>
                    <a:lumOff val="25000"/>
                  </a:schemeClr>
                </a:solidFill>
                <a:latin typeface="Cavolini" panose="03000502040302020204" pitchFamily="66" charset="0"/>
                <a:cs typeface="Cavolini" panose="03000502040302020204" pitchFamily="66" charset="0"/>
              </a:rPr>
              <a:t>Operating Model Canvas</a:t>
            </a:r>
            <a:endParaRPr lang="en-IN" sz="3000" b="1" dirty="0">
              <a:solidFill>
                <a:schemeClr val="tx1">
                  <a:lumMod val="75000"/>
                  <a:lumOff val="25000"/>
                </a:schemeClr>
              </a:solidFill>
              <a:latin typeface="Cavolini" panose="03000502040302020204" pitchFamily="66" charset="0"/>
              <a:cs typeface="Cavolini" panose="03000502040302020204" pitchFamily="66" charset="0"/>
            </a:endParaRPr>
          </a:p>
        </p:txBody>
      </p:sp>
      <p:pic>
        <p:nvPicPr>
          <p:cNvPr id="7" name="Content Placeholder 6" descr="Diagram, website&#10;&#10;Description automatically generated">
            <a:extLst>
              <a:ext uri="{FF2B5EF4-FFF2-40B4-BE49-F238E27FC236}">
                <a16:creationId xmlns:a16="http://schemas.microsoft.com/office/drawing/2014/main" id="{F2B7B71C-2660-41C6-B26B-F1FE7A33778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33" t="1612" r="2498" b="2150"/>
          <a:stretch/>
        </p:blipFill>
        <p:spPr>
          <a:xfrm>
            <a:off x="1978269" y="562708"/>
            <a:ext cx="9442939" cy="6295292"/>
          </a:xfrm>
        </p:spPr>
      </p:pic>
    </p:spTree>
    <p:extLst>
      <p:ext uri="{BB962C8B-B14F-4D97-AF65-F5344CB8AC3E}">
        <p14:creationId xmlns:p14="http://schemas.microsoft.com/office/powerpoint/2010/main" val="114423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 whiteboard&#10;&#10;Description automatically generated">
            <a:extLst>
              <a:ext uri="{FF2B5EF4-FFF2-40B4-BE49-F238E27FC236}">
                <a16:creationId xmlns:a16="http://schemas.microsoft.com/office/drawing/2014/main" id="{F380F574-BC1F-4425-8B14-09E6EB57EFD0}"/>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l="1264" r="4618" b="-1"/>
          <a:stretch/>
        </p:blipFill>
        <p:spPr>
          <a:xfrm>
            <a:off x="2555441" y="10"/>
            <a:ext cx="9669642" cy="6857990"/>
          </a:xfrm>
          <a:prstGeom prst="rect">
            <a:avLst/>
          </a:prstGeom>
        </p:spPr>
      </p:pic>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566B14-A2A7-479C-BC76-DF2C05E869A0}"/>
              </a:ext>
            </a:extLst>
          </p:cNvPr>
          <p:cNvSpPr>
            <a:spLocks noGrp="1"/>
          </p:cNvSpPr>
          <p:nvPr>
            <p:ph type="title"/>
          </p:nvPr>
        </p:nvSpPr>
        <p:spPr>
          <a:xfrm>
            <a:off x="611258" y="373917"/>
            <a:ext cx="3822189" cy="1899912"/>
          </a:xfrm>
        </p:spPr>
        <p:txBody>
          <a:bodyPr>
            <a:normAutofit/>
          </a:bodyPr>
          <a:lstStyle/>
          <a:p>
            <a:r>
              <a:rPr lang="en-US" sz="4000" b="1" dirty="0">
                <a:latin typeface="Cavolini" panose="03000502040302020204" pitchFamily="66" charset="0"/>
                <a:cs typeface="Cavolini" panose="03000502040302020204" pitchFamily="66" charset="0"/>
              </a:rPr>
              <a:t>Marketing </a:t>
            </a:r>
            <a:r>
              <a:rPr lang="en-US" sz="4000" b="1" dirty="0">
                <a:solidFill>
                  <a:schemeClr val="accent2">
                    <a:lumMod val="60000"/>
                    <a:lumOff val="40000"/>
                  </a:schemeClr>
                </a:solidFill>
                <a:latin typeface="Cavolini" panose="03000502040302020204" pitchFamily="66" charset="0"/>
                <a:cs typeface="Cavolini" panose="03000502040302020204" pitchFamily="66" charset="0"/>
              </a:rPr>
              <a:t>Strategy</a:t>
            </a:r>
            <a:endParaRPr lang="en-IN" sz="4000" b="1" dirty="0">
              <a:solidFill>
                <a:schemeClr val="accent2">
                  <a:lumMod val="60000"/>
                  <a:lumOff val="40000"/>
                </a:schemeClr>
              </a:solidFill>
              <a:latin typeface="Cavolini" panose="03000502040302020204" pitchFamily="66" charset="0"/>
              <a:cs typeface="Cavolini" panose="03000502040302020204" pitchFamily="66" charset="0"/>
            </a:endParaRPr>
          </a:p>
        </p:txBody>
      </p:sp>
      <p:sp>
        <p:nvSpPr>
          <p:cNvPr id="18" name="Content Placeholder 8">
            <a:extLst>
              <a:ext uri="{FF2B5EF4-FFF2-40B4-BE49-F238E27FC236}">
                <a16:creationId xmlns:a16="http://schemas.microsoft.com/office/drawing/2014/main" id="{E5838FB0-7B57-4EB0-BEC9-CEEFB74498B7}"/>
              </a:ext>
            </a:extLst>
          </p:cNvPr>
          <p:cNvSpPr>
            <a:spLocks noGrp="1"/>
          </p:cNvSpPr>
          <p:nvPr>
            <p:ph idx="1"/>
          </p:nvPr>
        </p:nvSpPr>
        <p:spPr>
          <a:xfrm>
            <a:off x="611258" y="2273829"/>
            <a:ext cx="3822189" cy="3949015"/>
          </a:xfrm>
        </p:spPr>
        <p:txBody>
          <a:bodyPr>
            <a:normAutofit/>
          </a:bodyPr>
          <a:lstStyle/>
          <a:p>
            <a:r>
              <a:rPr lang="en-US" sz="1700" dirty="0">
                <a:latin typeface="Tw Cen MT" panose="020B0602020104020603" pitchFamily="34" charset="0"/>
              </a:rPr>
              <a:t>Offering advertisement and marketing options to the financially struggling MSMEs ensuring continuous financial flow.</a:t>
            </a:r>
          </a:p>
          <a:p>
            <a:r>
              <a:rPr lang="en-US" sz="1700" dirty="0">
                <a:latin typeface="Tw Cen MT" panose="020B0602020104020603" pitchFamily="34" charset="0"/>
              </a:rPr>
              <a:t>Offering employment opportunities to the unemployed and financially weaker section of the society.</a:t>
            </a:r>
          </a:p>
          <a:p>
            <a:r>
              <a:rPr lang="en-US" sz="1700" dirty="0">
                <a:latin typeface="Tw Cen MT" panose="020B0602020104020603" pitchFamily="34" charset="0"/>
              </a:rPr>
              <a:t>Advertising through our online portals.</a:t>
            </a:r>
          </a:p>
          <a:p>
            <a:r>
              <a:rPr lang="en-US" sz="1700" dirty="0">
                <a:latin typeface="Tw Cen MT" panose="020B0602020104020603" pitchFamily="34" charset="0"/>
              </a:rPr>
              <a:t>Reaching our end consumers through reseller's social media handles used for advertising our products.</a:t>
            </a:r>
          </a:p>
          <a:p>
            <a:r>
              <a:rPr lang="en-US" sz="1700" dirty="0">
                <a:latin typeface="Tw Cen MT" panose="020B0602020104020603" pitchFamily="34" charset="0"/>
              </a:rPr>
              <a:t>Using Consumer Feedback Analysis to make necessary developments in marketing strategy.</a:t>
            </a:r>
          </a:p>
        </p:txBody>
      </p:sp>
    </p:spTree>
    <p:extLst>
      <p:ext uri="{BB962C8B-B14F-4D97-AF65-F5344CB8AC3E}">
        <p14:creationId xmlns:p14="http://schemas.microsoft.com/office/powerpoint/2010/main" val="32869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8">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D5BE4D-DAE5-4EF2-B2A9-B6CE28F8CE2F}"/>
              </a:ext>
            </a:extLst>
          </p:cNvPr>
          <p:cNvSpPr>
            <a:spLocks noGrp="1"/>
          </p:cNvSpPr>
          <p:nvPr>
            <p:ph type="title"/>
          </p:nvPr>
        </p:nvSpPr>
        <p:spPr>
          <a:xfrm>
            <a:off x="838200" y="365125"/>
            <a:ext cx="10515600" cy="1306443"/>
          </a:xfrm>
        </p:spPr>
        <p:txBody>
          <a:bodyPr>
            <a:normAutofit/>
          </a:bodyPr>
          <a:lstStyle/>
          <a:p>
            <a:r>
              <a:rPr lang="en-US" sz="4000" b="1" dirty="0">
                <a:latin typeface="Cavolini" panose="03000502040302020204" pitchFamily="66" charset="0"/>
                <a:cs typeface="Cavolini" panose="03000502040302020204" pitchFamily="66" charset="0"/>
              </a:rPr>
              <a:t>Financial </a:t>
            </a:r>
            <a:r>
              <a:rPr lang="en-US" sz="4000" b="1" dirty="0">
                <a:solidFill>
                  <a:schemeClr val="accent2">
                    <a:lumMod val="60000"/>
                    <a:lumOff val="40000"/>
                  </a:schemeClr>
                </a:solidFill>
                <a:latin typeface="Cavolini" panose="03000502040302020204" pitchFamily="66" charset="0"/>
                <a:cs typeface="Cavolini" panose="03000502040302020204" pitchFamily="66" charset="0"/>
              </a:rPr>
              <a:t>Strategy</a:t>
            </a:r>
            <a:endParaRPr lang="en-IN" sz="4000" b="1" dirty="0">
              <a:solidFill>
                <a:schemeClr val="accent2">
                  <a:lumMod val="60000"/>
                  <a:lumOff val="40000"/>
                </a:schemeClr>
              </a:solidFill>
              <a:latin typeface="Cavolini" panose="03000502040302020204" pitchFamily="66" charset="0"/>
              <a:cs typeface="Cavolini" panose="03000502040302020204" pitchFamily="66" charset="0"/>
            </a:endParaRPr>
          </a:p>
        </p:txBody>
      </p:sp>
      <p:sp>
        <p:nvSpPr>
          <p:cNvPr id="22" name="Content Placeholder 15">
            <a:extLst>
              <a:ext uri="{FF2B5EF4-FFF2-40B4-BE49-F238E27FC236}">
                <a16:creationId xmlns:a16="http://schemas.microsoft.com/office/drawing/2014/main" id="{C367EB59-38D2-4AED-B040-AB28EAEF66C1}"/>
              </a:ext>
            </a:extLst>
          </p:cNvPr>
          <p:cNvSpPr>
            <a:spLocks noGrp="1"/>
          </p:cNvSpPr>
          <p:nvPr>
            <p:ph idx="1"/>
          </p:nvPr>
        </p:nvSpPr>
        <p:spPr>
          <a:xfrm>
            <a:off x="838200" y="1825625"/>
            <a:ext cx="4243754" cy="4303464"/>
          </a:xfrm>
        </p:spPr>
        <p:txBody>
          <a:bodyPr>
            <a:normAutofit/>
          </a:bodyPr>
          <a:lstStyle/>
          <a:p>
            <a:r>
              <a:rPr lang="en-US" sz="2100" dirty="0">
                <a:solidFill>
                  <a:schemeClr val="accent6"/>
                </a:solidFill>
                <a:latin typeface="Tw Cen MT" panose="020B0602020104020603" pitchFamily="34" charset="0"/>
              </a:rPr>
              <a:t>Revenue Sources:</a:t>
            </a:r>
          </a:p>
          <a:p>
            <a:pPr marL="914400" lvl="1" indent="-457200">
              <a:buFont typeface="+mj-lt"/>
              <a:buAutoNum type="arabicPeriod"/>
            </a:pPr>
            <a:r>
              <a:rPr lang="en-US" sz="1700" dirty="0">
                <a:solidFill>
                  <a:schemeClr val="tx1">
                    <a:lumMod val="75000"/>
                    <a:lumOff val="25000"/>
                  </a:schemeClr>
                </a:solidFill>
                <a:latin typeface="Tw Cen MT" panose="020B0602020104020603" pitchFamily="34" charset="0"/>
              </a:rPr>
              <a:t>Profits earned from Sale of Products</a:t>
            </a:r>
          </a:p>
          <a:p>
            <a:pPr marL="914400" lvl="1" indent="-457200">
              <a:buFont typeface="+mj-lt"/>
              <a:buAutoNum type="arabicPeriod"/>
            </a:pPr>
            <a:r>
              <a:rPr lang="en-US" sz="1700" dirty="0">
                <a:solidFill>
                  <a:schemeClr val="tx1">
                    <a:lumMod val="75000"/>
                    <a:lumOff val="25000"/>
                  </a:schemeClr>
                </a:solidFill>
                <a:latin typeface="Tw Cen MT" panose="020B0602020104020603" pitchFamily="34" charset="0"/>
              </a:rPr>
              <a:t>Google Ad Sense</a:t>
            </a:r>
          </a:p>
          <a:p>
            <a:pPr marL="457200" lvl="1" indent="0">
              <a:buNone/>
            </a:pPr>
            <a:endParaRPr lang="en-US" sz="1700" dirty="0">
              <a:solidFill>
                <a:schemeClr val="tx1">
                  <a:lumMod val="75000"/>
                  <a:lumOff val="25000"/>
                </a:schemeClr>
              </a:solidFill>
              <a:latin typeface="Tw Cen MT" panose="020B0602020104020603" pitchFamily="34" charset="0"/>
            </a:endParaRPr>
          </a:p>
          <a:p>
            <a:r>
              <a:rPr lang="en-US" sz="2100" dirty="0">
                <a:solidFill>
                  <a:schemeClr val="accent6"/>
                </a:solidFill>
                <a:latin typeface="Tw Cen MT" panose="020B0602020104020603" pitchFamily="34" charset="0"/>
              </a:rPr>
              <a:t>Cost Incurred:</a:t>
            </a:r>
          </a:p>
          <a:p>
            <a:pPr marL="914400" lvl="1" indent="-457200">
              <a:buFont typeface="+mj-lt"/>
              <a:buAutoNum type="arabicPeriod"/>
            </a:pPr>
            <a:r>
              <a:rPr lang="en-US" sz="1700" dirty="0">
                <a:solidFill>
                  <a:schemeClr val="tx1">
                    <a:lumMod val="75000"/>
                    <a:lumOff val="25000"/>
                  </a:schemeClr>
                </a:solidFill>
                <a:latin typeface="Tw Cen MT" panose="020B0602020104020603" pitchFamily="34" charset="0"/>
              </a:rPr>
              <a:t>Infrastructure Cost</a:t>
            </a:r>
          </a:p>
          <a:p>
            <a:pPr marL="914400" lvl="1" indent="-457200">
              <a:buFont typeface="+mj-lt"/>
              <a:buAutoNum type="arabicPeriod"/>
            </a:pPr>
            <a:r>
              <a:rPr lang="en-US" sz="1700" dirty="0">
                <a:solidFill>
                  <a:schemeClr val="tx1">
                    <a:lumMod val="75000"/>
                    <a:lumOff val="25000"/>
                  </a:schemeClr>
                </a:solidFill>
                <a:latin typeface="Tw Cen MT" panose="020B0602020104020603" pitchFamily="34" charset="0"/>
              </a:rPr>
              <a:t>Infrastructure Maintained Cost</a:t>
            </a:r>
          </a:p>
          <a:p>
            <a:pPr marL="914400" lvl="1" indent="-457200">
              <a:buFont typeface="+mj-lt"/>
              <a:buAutoNum type="arabicPeriod"/>
            </a:pPr>
            <a:r>
              <a:rPr lang="en-US" sz="1700" dirty="0">
                <a:solidFill>
                  <a:schemeClr val="tx1">
                    <a:lumMod val="75000"/>
                    <a:lumOff val="25000"/>
                  </a:schemeClr>
                </a:solidFill>
                <a:latin typeface="Tw Cen MT" panose="020B0602020104020603" pitchFamily="34" charset="0"/>
              </a:rPr>
              <a:t>Transportation Cost</a:t>
            </a:r>
          </a:p>
          <a:p>
            <a:pPr marL="914400" lvl="1" indent="-457200">
              <a:buFont typeface="+mj-lt"/>
              <a:buAutoNum type="arabicPeriod"/>
            </a:pPr>
            <a:r>
              <a:rPr lang="en-US" sz="1700" dirty="0">
                <a:solidFill>
                  <a:schemeClr val="tx1">
                    <a:lumMod val="75000"/>
                    <a:lumOff val="25000"/>
                  </a:schemeClr>
                </a:solidFill>
                <a:latin typeface="Tw Cen MT" panose="020B0602020104020603" pitchFamily="34" charset="0"/>
              </a:rPr>
              <a:t>Employee Pay Scale</a:t>
            </a:r>
          </a:p>
          <a:p>
            <a:pPr marL="914400" lvl="1" indent="-457200">
              <a:buFont typeface="+mj-lt"/>
              <a:buAutoNum type="arabicPeriod"/>
            </a:pPr>
            <a:r>
              <a:rPr lang="en-US" sz="1700" dirty="0">
                <a:solidFill>
                  <a:schemeClr val="tx1">
                    <a:lumMod val="75000"/>
                    <a:lumOff val="25000"/>
                  </a:schemeClr>
                </a:solidFill>
                <a:latin typeface="Tw Cen MT" panose="020B0602020104020603" pitchFamily="34" charset="0"/>
              </a:rPr>
              <a:t>Maintaining Stocks</a:t>
            </a:r>
          </a:p>
          <a:p>
            <a:pPr marL="914400" lvl="1" indent="-457200">
              <a:buFont typeface="+mj-lt"/>
              <a:buAutoNum type="arabicPeriod"/>
            </a:pPr>
            <a:r>
              <a:rPr lang="en-US" sz="1700" dirty="0">
                <a:solidFill>
                  <a:schemeClr val="tx1">
                    <a:lumMod val="75000"/>
                    <a:lumOff val="25000"/>
                  </a:schemeClr>
                </a:solidFill>
                <a:latin typeface="Tw Cen MT" panose="020B0602020104020603" pitchFamily="34" charset="0"/>
              </a:rPr>
              <a:t>Cloud Service Fee</a:t>
            </a:r>
          </a:p>
          <a:p>
            <a:pPr marL="457200" lvl="1" indent="0">
              <a:buNone/>
            </a:pPr>
            <a:endParaRPr lang="en-US" sz="1700" dirty="0">
              <a:solidFill>
                <a:schemeClr val="accent6"/>
              </a:solidFill>
              <a:latin typeface="Tw Cen MT" panose="020B0602020104020603" pitchFamily="34" charset="0"/>
            </a:endParaRPr>
          </a:p>
          <a:p>
            <a:r>
              <a:rPr lang="en-US" sz="2100" dirty="0">
                <a:solidFill>
                  <a:schemeClr val="accent6"/>
                </a:solidFill>
                <a:latin typeface="Tw Cen MT" panose="020B0602020104020603" pitchFamily="34" charset="0"/>
              </a:rPr>
              <a:t>Break-even point: 6-7 Years</a:t>
            </a:r>
          </a:p>
        </p:txBody>
      </p:sp>
      <p:pic>
        <p:nvPicPr>
          <p:cNvPr id="7" name="Content Placeholder 6" descr="A picture containing logo&#10;&#10;Description automatically generated">
            <a:extLst>
              <a:ext uri="{FF2B5EF4-FFF2-40B4-BE49-F238E27FC236}">
                <a16:creationId xmlns:a16="http://schemas.microsoft.com/office/drawing/2014/main" id="{AD8F8E54-1910-4B64-B9C9-A228FDB9F908}"/>
              </a:ext>
            </a:extLst>
          </p:cNvPr>
          <p:cNvPicPr>
            <a:picLocks noChangeAspect="1"/>
          </p:cNvPicPr>
          <p:nvPr/>
        </p:nvPicPr>
        <p:blipFill rotWithShape="1">
          <a:blip r:embed="rId2">
            <a:extLst>
              <a:ext uri="{28A0092B-C50C-407E-A947-70E740481C1C}">
                <a14:useLocalDpi xmlns:a14="http://schemas.microsoft.com/office/drawing/2010/main" val="0"/>
              </a:ext>
            </a:extLst>
          </a:blip>
          <a:srcRect t="4571" r="2" b="2"/>
          <a:stretch/>
        </p:blipFill>
        <p:spPr>
          <a:xfrm>
            <a:off x="5297800" y="1904281"/>
            <a:ext cx="6170299" cy="4224808"/>
          </a:xfrm>
          <a:prstGeom prst="rect">
            <a:avLst/>
          </a:prstGeom>
        </p:spPr>
      </p:pic>
    </p:spTree>
    <p:extLst>
      <p:ext uri="{BB962C8B-B14F-4D97-AF65-F5344CB8AC3E}">
        <p14:creationId xmlns:p14="http://schemas.microsoft.com/office/powerpoint/2010/main" val="86706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8">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D5BE4D-DAE5-4EF2-B2A9-B6CE28F8CE2F}"/>
              </a:ext>
            </a:extLst>
          </p:cNvPr>
          <p:cNvSpPr>
            <a:spLocks noGrp="1"/>
          </p:cNvSpPr>
          <p:nvPr>
            <p:ph type="title"/>
          </p:nvPr>
        </p:nvSpPr>
        <p:spPr>
          <a:xfrm>
            <a:off x="838200" y="365125"/>
            <a:ext cx="10515600" cy="1306443"/>
          </a:xfrm>
        </p:spPr>
        <p:txBody>
          <a:bodyPr>
            <a:normAutofit/>
          </a:bodyPr>
          <a:lstStyle/>
          <a:p>
            <a:r>
              <a:rPr lang="en-US" sz="4000" b="1" dirty="0">
                <a:latin typeface="Cavolini" panose="03000502040302020204" pitchFamily="66" charset="0"/>
                <a:cs typeface="Cavolini" panose="03000502040302020204" pitchFamily="66" charset="0"/>
              </a:rPr>
              <a:t>Financial </a:t>
            </a:r>
            <a:r>
              <a:rPr lang="en-US" sz="4000" b="1" dirty="0">
                <a:solidFill>
                  <a:schemeClr val="accent2">
                    <a:lumMod val="60000"/>
                    <a:lumOff val="40000"/>
                  </a:schemeClr>
                </a:solidFill>
                <a:latin typeface="Cavolini" panose="03000502040302020204" pitchFamily="66" charset="0"/>
                <a:cs typeface="Cavolini" panose="03000502040302020204" pitchFamily="66" charset="0"/>
              </a:rPr>
              <a:t>Strategy</a:t>
            </a:r>
            <a:endParaRPr lang="en-IN" sz="4000" b="1" dirty="0">
              <a:solidFill>
                <a:schemeClr val="accent2">
                  <a:lumMod val="60000"/>
                  <a:lumOff val="40000"/>
                </a:schemeClr>
              </a:solidFill>
              <a:latin typeface="Cavolini" panose="03000502040302020204" pitchFamily="66" charset="0"/>
              <a:cs typeface="Cavolini" panose="03000502040302020204" pitchFamily="66" charset="0"/>
            </a:endParaRPr>
          </a:p>
        </p:txBody>
      </p:sp>
      <p:sp>
        <p:nvSpPr>
          <p:cNvPr id="22" name="Content Placeholder 15">
            <a:extLst>
              <a:ext uri="{FF2B5EF4-FFF2-40B4-BE49-F238E27FC236}">
                <a16:creationId xmlns:a16="http://schemas.microsoft.com/office/drawing/2014/main" id="{C367EB59-38D2-4AED-B040-AB28EAEF66C1}"/>
              </a:ext>
            </a:extLst>
          </p:cNvPr>
          <p:cNvSpPr>
            <a:spLocks noGrp="1"/>
          </p:cNvSpPr>
          <p:nvPr>
            <p:ph idx="1"/>
          </p:nvPr>
        </p:nvSpPr>
        <p:spPr>
          <a:xfrm>
            <a:off x="838200" y="1825625"/>
            <a:ext cx="4243754" cy="3098067"/>
          </a:xfrm>
        </p:spPr>
        <p:txBody>
          <a:bodyPr>
            <a:normAutofit/>
          </a:bodyPr>
          <a:lstStyle/>
          <a:p>
            <a:r>
              <a:rPr lang="en-US" sz="2400" dirty="0">
                <a:solidFill>
                  <a:schemeClr val="accent6"/>
                </a:solidFill>
                <a:latin typeface="Tw Cen MT" panose="020B0602020104020603" pitchFamily="34" charset="0"/>
              </a:rPr>
              <a:t>Reasons:</a:t>
            </a:r>
          </a:p>
          <a:p>
            <a:pPr marL="914400" lvl="1" indent="-457200">
              <a:buFont typeface="+mj-lt"/>
              <a:buAutoNum type="arabicPeriod"/>
            </a:pPr>
            <a:r>
              <a:rPr lang="en-US" sz="1700" dirty="0">
                <a:solidFill>
                  <a:schemeClr val="tx1">
                    <a:lumMod val="75000"/>
                    <a:lumOff val="25000"/>
                  </a:schemeClr>
                </a:solidFill>
                <a:latin typeface="Tw Cen MT" panose="020B0602020104020603" pitchFamily="34" charset="0"/>
              </a:rPr>
              <a:t>Time to establish brand name and trust factors.</a:t>
            </a:r>
          </a:p>
          <a:p>
            <a:pPr marL="914400" lvl="1" indent="-457200">
              <a:buFont typeface="+mj-lt"/>
              <a:buAutoNum type="arabicPeriod"/>
            </a:pPr>
            <a:r>
              <a:rPr lang="en-US" sz="1700" dirty="0">
                <a:solidFill>
                  <a:schemeClr val="tx1">
                    <a:lumMod val="75000"/>
                    <a:lumOff val="25000"/>
                  </a:schemeClr>
                </a:solidFill>
                <a:latin typeface="Tw Cen MT" panose="020B0602020104020603" pitchFamily="34" charset="0"/>
              </a:rPr>
              <a:t>Expected another 5-7 years for the SMEs to strengthen their root hold over the market. (Average growth rate of SMEs: over 10%).</a:t>
            </a:r>
          </a:p>
          <a:p>
            <a:pPr marL="914400" lvl="1" indent="-457200">
              <a:buFont typeface="+mj-lt"/>
              <a:buAutoNum type="arabicPeriod"/>
            </a:pPr>
            <a:r>
              <a:rPr lang="en-US" sz="1700" dirty="0">
                <a:solidFill>
                  <a:schemeClr val="tx1">
                    <a:lumMod val="75000"/>
                    <a:lumOff val="25000"/>
                  </a:schemeClr>
                </a:solidFill>
                <a:latin typeface="Tw Cen MT" panose="020B0602020104020603" pitchFamily="34" charset="0"/>
              </a:rPr>
              <a:t>Financially weak SMEs being digitally inefficient still requires few years to become technologically aware.</a:t>
            </a:r>
          </a:p>
        </p:txBody>
      </p:sp>
      <p:pic>
        <p:nvPicPr>
          <p:cNvPr id="6" name="Content Placeholder 6" descr="A picture containing logo&#10;&#10;Description automatically generated">
            <a:extLst>
              <a:ext uri="{FF2B5EF4-FFF2-40B4-BE49-F238E27FC236}">
                <a16:creationId xmlns:a16="http://schemas.microsoft.com/office/drawing/2014/main" id="{838ACFC6-604E-4F94-A5D6-FF60B8EDEDFF}"/>
              </a:ext>
            </a:extLst>
          </p:cNvPr>
          <p:cNvPicPr>
            <a:picLocks noChangeAspect="1"/>
          </p:cNvPicPr>
          <p:nvPr/>
        </p:nvPicPr>
        <p:blipFill rotWithShape="1">
          <a:blip r:embed="rId2">
            <a:extLst>
              <a:ext uri="{28A0092B-C50C-407E-A947-70E740481C1C}">
                <a14:useLocalDpi xmlns:a14="http://schemas.microsoft.com/office/drawing/2010/main" val="0"/>
              </a:ext>
            </a:extLst>
          </a:blip>
          <a:srcRect t="4571" r="2" b="2"/>
          <a:stretch/>
        </p:blipFill>
        <p:spPr>
          <a:xfrm>
            <a:off x="5297800" y="1904281"/>
            <a:ext cx="6170299" cy="4224808"/>
          </a:xfrm>
          <a:prstGeom prst="rect">
            <a:avLst/>
          </a:prstGeom>
        </p:spPr>
      </p:pic>
    </p:spTree>
    <p:extLst>
      <p:ext uri="{BB962C8B-B14F-4D97-AF65-F5344CB8AC3E}">
        <p14:creationId xmlns:p14="http://schemas.microsoft.com/office/powerpoint/2010/main" val="109426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68CCAD-B83F-4E17-9FF3-6B7D3DC66B43}"/>
              </a:ext>
            </a:extLst>
          </p:cNvPr>
          <p:cNvSpPr>
            <a:spLocks noGrp="1"/>
          </p:cNvSpPr>
          <p:nvPr>
            <p:ph type="title"/>
          </p:nvPr>
        </p:nvSpPr>
        <p:spPr>
          <a:xfrm>
            <a:off x="717422" y="1967265"/>
            <a:ext cx="3265025" cy="2547257"/>
          </a:xfrm>
          <a:noFill/>
        </p:spPr>
        <p:txBody>
          <a:bodyPr vert="horz" lIns="91440" tIns="45720" rIns="91440" bIns="45720" rtlCol="0" anchor="ctr">
            <a:normAutofit/>
          </a:bodyPr>
          <a:lstStyle/>
          <a:p>
            <a:pPr algn="ctr"/>
            <a:r>
              <a:rPr lang="en-US" sz="3600" b="1" kern="1200" dirty="0">
                <a:solidFill>
                  <a:srgbClr val="FFFFFF"/>
                </a:solidFill>
                <a:latin typeface="Cavolini" panose="03000502040302020204" pitchFamily="66" charset="0"/>
                <a:cs typeface="Cavolini" panose="03000502040302020204" pitchFamily="66" charset="0"/>
              </a:rPr>
              <a:t>Porter’s </a:t>
            </a:r>
            <a:br>
              <a:rPr lang="en-US" sz="3600" b="1" kern="1200" dirty="0">
                <a:solidFill>
                  <a:srgbClr val="FFFFFF"/>
                </a:solidFill>
                <a:latin typeface="Cavolini" panose="03000502040302020204" pitchFamily="66" charset="0"/>
                <a:cs typeface="Cavolini" panose="03000502040302020204" pitchFamily="66" charset="0"/>
              </a:rPr>
            </a:br>
            <a:r>
              <a:rPr lang="en-US" sz="3600" b="1" kern="1200" dirty="0">
                <a:solidFill>
                  <a:schemeClr val="accent4"/>
                </a:solidFill>
                <a:latin typeface="Cavolini" panose="03000502040302020204" pitchFamily="66" charset="0"/>
                <a:cs typeface="Cavolini" panose="03000502040302020204" pitchFamily="66" charset="0"/>
              </a:rPr>
              <a:t>Five</a:t>
            </a:r>
            <a:r>
              <a:rPr lang="en-US" sz="3600" b="1" kern="1200" dirty="0">
                <a:solidFill>
                  <a:srgbClr val="FFFFFF"/>
                </a:solidFill>
                <a:latin typeface="Cavolini" panose="03000502040302020204" pitchFamily="66" charset="0"/>
                <a:cs typeface="Cavolini" panose="03000502040302020204" pitchFamily="66" charset="0"/>
              </a:rPr>
              <a:t> Forces Analysis</a:t>
            </a:r>
          </a:p>
        </p:txBody>
      </p:sp>
      <p:pic>
        <p:nvPicPr>
          <p:cNvPr id="5" name="Content Placeholder 4" descr="Diagram&#10;&#10;Description automatically generated">
            <a:extLst>
              <a:ext uri="{FF2B5EF4-FFF2-40B4-BE49-F238E27FC236}">
                <a16:creationId xmlns:a16="http://schemas.microsoft.com/office/drawing/2014/main" id="{D92F8A08-83E1-44B0-8D1C-A6DD3E5B2AD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25" r="-1" b="-1"/>
          <a:stretch/>
        </p:blipFill>
        <p:spPr>
          <a:xfrm>
            <a:off x="4950069" y="283449"/>
            <a:ext cx="7113112" cy="6291101"/>
          </a:xfrm>
          <a:prstGeom prst="rect">
            <a:avLst/>
          </a:prstGeom>
        </p:spPr>
      </p:pic>
    </p:spTree>
    <p:extLst>
      <p:ext uri="{BB962C8B-B14F-4D97-AF65-F5344CB8AC3E}">
        <p14:creationId xmlns:p14="http://schemas.microsoft.com/office/powerpoint/2010/main" val="242932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F4702964-D9F7-44A6-AF4E-ABE8E5B338A8}"/>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6943" r="31311"/>
          <a:stretch/>
        </p:blipFill>
        <p:spPr>
          <a:xfrm>
            <a:off x="5797543" y="10"/>
            <a:ext cx="6394152" cy="6857990"/>
          </a:xfrm>
          <a:prstGeom prst="rect">
            <a:avLst/>
          </a:prstGeom>
        </p:spPr>
      </p:pic>
      <p:pic>
        <p:nvPicPr>
          <p:cNvPr id="7"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042F303A-F64B-4716-8DAD-7F9A3CE932D4}"/>
              </a:ext>
            </a:extLst>
          </p:cNvPr>
          <p:cNvSpPr>
            <a:spLocks noGrp="1"/>
          </p:cNvSpPr>
          <p:nvPr>
            <p:ph type="title"/>
          </p:nvPr>
        </p:nvSpPr>
        <p:spPr>
          <a:xfrm>
            <a:off x="496954" y="328884"/>
            <a:ext cx="4803636" cy="1311664"/>
          </a:xfrm>
        </p:spPr>
        <p:txBody>
          <a:bodyPr>
            <a:normAutofit/>
          </a:bodyPr>
          <a:lstStyle/>
          <a:p>
            <a:r>
              <a:rPr lang="en-US" sz="4100" b="1" dirty="0">
                <a:solidFill>
                  <a:schemeClr val="tx1">
                    <a:lumMod val="75000"/>
                    <a:lumOff val="25000"/>
                  </a:schemeClr>
                </a:solidFill>
                <a:latin typeface="Cavolini" panose="03000502040302020204" pitchFamily="66" charset="0"/>
                <a:cs typeface="Cavolini" panose="03000502040302020204" pitchFamily="66" charset="0"/>
              </a:rPr>
              <a:t>Porter’s</a:t>
            </a:r>
            <a:r>
              <a:rPr lang="en-US" sz="4100" b="1" dirty="0">
                <a:solidFill>
                  <a:schemeClr val="tx1">
                    <a:lumMod val="65000"/>
                    <a:lumOff val="35000"/>
                  </a:schemeClr>
                </a:solidFill>
                <a:latin typeface="Cavolini" panose="03000502040302020204" pitchFamily="66" charset="0"/>
                <a:cs typeface="Cavolini" panose="03000502040302020204" pitchFamily="66" charset="0"/>
              </a:rPr>
              <a:t> </a:t>
            </a:r>
            <a:r>
              <a:rPr lang="en-US" sz="4100" b="1" dirty="0">
                <a:solidFill>
                  <a:schemeClr val="accent2"/>
                </a:solidFill>
                <a:latin typeface="Cavolini" panose="03000502040302020204" pitchFamily="66" charset="0"/>
                <a:cs typeface="Cavolini" panose="03000502040302020204" pitchFamily="66" charset="0"/>
              </a:rPr>
              <a:t>Five</a:t>
            </a:r>
            <a:r>
              <a:rPr lang="en-US" sz="4100" b="1" dirty="0">
                <a:solidFill>
                  <a:schemeClr val="tx1">
                    <a:lumMod val="65000"/>
                    <a:lumOff val="35000"/>
                  </a:schemeClr>
                </a:solidFill>
                <a:latin typeface="Cavolini" panose="03000502040302020204" pitchFamily="66" charset="0"/>
                <a:cs typeface="Cavolini" panose="03000502040302020204" pitchFamily="66" charset="0"/>
              </a:rPr>
              <a:t> </a:t>
            </a:r>
            <a:r>
              <a:rPr lang="en-US" sz="4100" b="1" dirty="0">
                <a:solidFill>
                  <a:schemeClr val="tx1">
                    <a:lumMod val="75000"/>
                    <a:lumOff val="25000"/>
                  </a:schemeClr>
                </a:solidFill>
                <a:latin typeface="Cavolini" panose="03000502040302020204" pitchFamily="66" charset="0"/>
                <a:cs typeface="Cavolini" panose="03000502040302020204" pitchFamily="66" charset="0"/>
              </a:rPr>
              <a:t>Forces Analysis</a:t>
            </a:r>
            <a:endParaRPr lang="en-IN" sz="4100" b="1"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3753595C-D1E1-42E3-B607-4FC36CE526F6}"/>
              </a:ext>
            </a:extLst>
          </p:cNvPr>
          <p:cNvSpPr>
            <a:spLocks noGrp="1"/>
          </p:cNvSpPr>
          <p:nvPr>
            <p:ph idx="1"/>
          </p:nvPr>
        </p:nvSpPr>
        <p:spPr>
          <a:xfrm>
            <a:off x="637945" y="1640548"/>
            <a:ext cx="5015240" cy="4686344"/>
          </a:xfrm>
        </p:spPr>
        <p:txBody>
          <a:bodyPr anchor="ctr">
            <a:normAutofit lnSpcReduction="10000"/>
          </a:bodyPr>
          <a:lstStyle/>
          <a:p>
            <a:pPr marL="514350" indent="-514350">
              <a:buFont typeface="+mj-lt"/>
              <a:buAutoNum type="arabicPeriod"/>
            </a:pPr>
            <a:r>
              <a:rPr lang="en-IN" sz="2300" b="1" dirty="0">
                <a:solidFill>
                  <a:schemeClr val="tx1">
                    <a:lumMod val="75000"/>
                    <a:lumOff val="25000"/>
                  </a:schemeClr>
                </a:solidFill>
                <a:latin typeface="Tw Cen MT" panose="020B0602020104020603" pitchFamily="34" charset="0"/>
              </a:rPr>
              <a:t>Competitive Rivalry              </a:t>
            </a:r>
            <a:r>
              <a:rPr lang="en-IN" sz="2300" b="1" dirty="0">
                <a:solidFill>
                  <a:srgbClr val="FF0000"/>
                </a:solidFill>
                <a:latin typeface="Tw Cen MT" panose="020B0602020104020603" pitchFamily="34" charset="0"/>
              </a:rPr>
              <a:t>(Strong Force):</a:t>
            </a:r>
          </a:p>
          <a:p>
            <a:pPr marL="514350" indent="-514350">
              <a:buFont typeface="+mj-lt"/>
              <a:buAutoNum type="arabicPeriod"/>
            </a:pPr>
            <a:endParaRPr lang="en-IN" sz="300" dirty="0">
              <a:solidFill>
                <a:srgbClr val="000000"/>
              </a:solidFill>
              <a:latin typeface="Tw Cen MT" panose="020B0602020104020603" pitchFamily="34" charset="0"/>
            </a:endParaRPr>
          </a:p>
          <a:p>
            <a:pPr lvl="1"/>
            <a:r>
              <a:rPr lang="en-US" sz="1800" dirty="0">
                <a:solidFill>
                  <a:srgbClr val="000000"/>
                </a:solidFill>
                <a:latin typeface="Tw Cen MT" panose="020B0602020104020603" pitchFamily="34" charset="0"/>
              </a:rPr>
              <a:t>Shop2Earn can face indirect rivalry from ecommerce giants like Flipkart, Amazon and IndiaMART.</a:t>
            </a:r>
          </a:p>
          <a:p>
            <a:pPr lvl="1"/>
            <a:endParaRPr lang="en-US" sz="200" dirty="0">
              <a:solidFill>
                <a:srgbClr val="000000"/>
              </a:solidFill>
              <a:latin typeface="Tw Cen MT" panose="020B0602020104020603" pitchFamily="34" charset="0"/>
            </a:endParaRPr>
          </a:p>
          <a:p>
            <a:pPr lvl="1"/>
            <a:r>
              <a:rPr lang="en-US" sz="1800" dirty="0">
                <a:solidFill>
                  <a:srgbClr val="000000"/>
                </a:solidFill>
                <a:latin typeface="Tw Cen MT" panose="020B0602020104020603" pitchFamily="34" charset="0"/>
              </a:rPr>
              <a:t>These e-commerce giants being popular among the online buyers along with high trust factors and brand value impose a strong rivalry for Shop2Earn.</a:t>
            </a:r>
          </a:p>
          <a:p>
            <a:pPr lvl="1"/>
            <a:endParaRPr lang="en-US" sz="200" dirty="0">
              <a:solidFill>
                <a:srgbClr val="000000"/>
              </a:solidFill>
              <a:latin typeface="Tw Cen MT" panose="020B0602020104020603" pitchFamily="34" charset="0"/>
            </a:endParaRPr>
          </a:p>
          <a:p>
            <a:pPr lvl="1"/>
            <a:r>
              <a:rPr lang="en-US" sz="1800" dirty="0">
                <a:solidFill>
                  <a:srgbClr val="000000"/>
                </a:solidFill>
                <a:latin typeface="Tw Cen MT" panose="020B0602020104020603" pitchFamily="34" charset="0"/>
              </a:rPr>
              <a:t>Besides delivering products online our focus is also on helping small SMEs and skilled but unemployed individuals financially with the unique feature of reselling business hence, giving a small upper hat over our rivals.</a:t>
            </a:r>
          </a:p>
          <a:p>
            <a:pPr lvl="1"/>
            <a:endParaRPr lang="en-US" sz="200" dirty="0">
              <a:solidFill>
                <a:srgbClr val="000000"/>
              </a:solidFill>
              <a:latin typeface="Tw Cen MT" panose="020B0602020104020603" pitchFamily="34" charset="0"/>
            </a:endParaRPr>
          </a:p>
          <a:p>
            <a:pPr lvl="1"/>
            <a:r>
              <a:rPr lang="en-US" sz="1800" dirty="0">
                <a:solidFill>
                  <a:srgbClr val="000000"/>
                </a:solidFill>
                <a:latin typeface="Tw Cen MT" panose="020B0602020104020603" pitchFamily="34" charset="0"/>
              </a:rPr>
              <a:t>The above-mentioned e-commerce giants somewhere prioritise established businesses and cornering small SMEs.</a:t>
            </a:r>
            <a:endParaRPr lang="en-IN" sz="1800" dirty="0">
              <a:solidFill>
                <a:srgbClr val="000000"/>
              </a:solidFill>
              <a:latin typeface="Tw Cen MT" panose="020B0602020104020603" pitchFamily="34" charset="0"/>
            </a:endParaRPr>
          </a:p>
        </p:txBody>
      </p:sp>
    </p:spTree>
    <p:extLst>
      <p:ext uri="{BB962C8B-B14F-4D97-AF65-F5344CB8AC3E}">
        <p14:creationId xmlns:p14="http://schemas.microsoft.com/office/powerpoint/2010/main" val="335823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group of sharpened pencils&#10;&#10;Description automatically generated with low confidence">
            <a:extLst>
              <a:ext uri="{FF2B5EF4-FFF2-40B4-BE49-F238E27FC236}">
                <a16:creationId xmlns:a16="http://schemas.microsoft.com/office/drawing/2014/main" id="{38F6C315-2749-4387-8B33-FE51E11F19AD}"/>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5502" r="22262" b="-1"/>
          <a:stretch/>
        </p:blipFill>
        <p:spPr>
          <a:xfrm>
            <a:off x="5797543" y="10"/>
            <a:ext cx="6394152" cy="6857990"/>
          </a:xfrm>
          <a:prstGeom prst="rect">
            <a:avLst/>
          </a:prstGeom>
        </p:spPr>
      </p:pic>
      <p:pic>
        <p:nvPicPr>
          <p:cNvPr id="17" name="Picture 16">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042F303A-F64B-4716-8DAD-7F9A3CE932D4}"/>
              </a:ext>
            </a:extLst>
          </p:cNvPr>
          <p:cNvSpPr>
            <a:spLocks noGrp="1"/>
          </p:cNvSpPr>
          <p:nvPr>
            <p:ph type="title"/>
          </p:nvPr>
        </p:nvSpPr>
        <p:spPr>
          <a:xfrm>
            <a:off x="576398" y="480240"/>
            <a:ext cx="4803636" cy="1311664"/>
          </a:xfrm>
        </p:spPr>
        <p:txBody>
          <a:bodyPr>
            <a:normAutofit/>
          </a:bodyPr>
          <a:lstStyle/>
          <a:p>
            <a:r>
              <a:rPr lang="en-US" sz="4100" b="1" dirty="0">
                <a:solidFill>
                  <a:schemeClr val="tx1">
                    <a:lumMod val="75000"/>
                    <a:lumOff val="25000"/>
                  </a:schemeClr>
                </a:solidFill>
                <a:latin typeface="Cavolini" panose="03000502040302020204" pitchFamily="66" charset="0"/>
                <a:cs typeface="Cavolini" panose="03000502040302020204" pitchFamily="66" charset="0"/>
              </a:rPr>
              <a:t>Porter’s </a:t>
            </a:r>
            <a:r>
              <a:rPr lang="en-US" sz="4100" b="1" dirty="0">
                <a:solidFill>
                  <a:schemeClr val="accent2"/>
                </a:solidFill>
                <a:latin typeface="Cavolini" panose="03000502040302020204" pitchFamily="66" charset="0"/>
                <a:cs typeface="Cavolini" panose="03000502040302020204" pitchFamily="66" charset="0"/>
              </a:rPr>
              <a:t>Five</a:t>
            </a:r>
            <a:r>
              <a:rPr lang="en-US" sz="4100" b="1" dirty="0">
                <a:solidFill>
                  <a:schemeClr val="tx1">
                    <a:lumMod val="75000"/>
                    <a:lumOff val="25000"/>
                  </a:schemeClr>
                </a:solidFill>
                <a:latin typeface="Cavolini" panose="03000502040302020204" pitchFamily="66" charset="0"/>
                <a:cs typeface="Cavolini" panose="03000502040302020204" pitchFamily="66" charset="0"/>
              </a:rPr>
              <a:t> Forces Analysis</a:t>
            </a:r>
            <a:endParaRPr lang="en-IN" sz="4100" b="1"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3753595C-D1E1-42E3-B607-4FC36CE526F6}"/>
              </a:ext>
            </a:extLst>
          </p:cNvPr>
          <p:cNvSpPr>
            <a:spLocks noGrp="1"/>
          </p:cNvSpPr>
          <p:nvPr>
            <p:ph idx="1"/>
          </p:nvPr>
        </p:nvSpPr>
        <p:spPr>
          <a:xfrm>
            <a:off x="761306" y="1999583"/>
            <a:ext cx="4706803" cy="3599390"/>
          </a:xfrm>
        </p:spPr>
        <p:txBody>
          <a:bodyPr anchor="ctr">
            <a:normAutofit/>
          </a:bodyPr>
          <a:lstStyle/>
          <a:p>
            <a:pPr marL="457200" indent="-457200">
              <a:buFont typeface="+mj-lt"/>
              <a:buAutoNum type="arabicPeriod" startAt="2"/>
            </a:pPr>
            <a:r>
              <a:rPr lang="en-US" sz="2300" b="1" dirty="0">
                <a:solidFill>
                  <a:srgbClr val="000000"/>
                </a:solidFill>
                <a:latin typeface="Tw Cen MT" panose="020B0602020104020603" pitchFamily="34" charset="0"/>
              </a:rPr>
              <a:t>Threat of substitutes            </a:t>
            </a:r>
            <a:r>
              <a:rPr lang="en-US" sz="2300" b="1" dirty="0">
                <a:solidFill>
                  <a:srgbClr val="FF0000"/>
                </a:solidFill>
                <a:latin typeface="Tw Cen MT" panose="020B0602020104020603" pitchFamily="34" charset="0"/>
              </a:rPr>
              <a:t>(Strong force):</a:t>
            </a:r>
          </a:p>
          <a:p>
            <a:pPr marL="457200" indent="-457200">
              <a:buFont typeface="+mj-lt"/>
              <a:buAutoNum type="arabicPeriod" startAt="2"/>
            </a:pPr>
            <a:endParaRPr lang="en-IN" sz="300" dirty="0">
              <a:solidFill>
                <a:srgbClr val="000000"/>
              </a:solidFill>
              <a:latin typeface="Tw Cen MT" panose="020B0602020104020603" pitchFamily="34" charset="0"/>
            </a:endParaRPr>
          </a:p>
          <a:p>
            <a:pPr lvl="1"/>
            <a:r>
              <a:rPr lang="en-US" sz="1900" dirty="0">
                <a:solidFill>
                  <a:srgbClr val="000000"/>
                </a:solidFill>
                <a:latin typeface="Tw Cen MT" panose="020B0602020104020603" pitchFamily="34" charset="0"/>
              </a:rPr>
              <a:t>Instead of buying from shop2earn, customers can easily buy products from the local markets because of the high availability of the local retailers.</a:t>
            </a:r>
          </a:p>
          <a:p>
            <a:pPr lvl="1"/>
            <a:endParaRPr lang="en-US" sz="200" dirty="0">
              <a:solidFill>
                <a:srgbClr val="000000"/>
              </a:solidFill>
              <a:latin typeface="Tw Cen MT" panose="020B0602020104020603" pitchFamily="34" charset="0"/>
            </a:endParaRPr>
          </a:p>
          <a:p>
            <a:pPr lvl="1"/>
            <a:r>
              <a:rPr lang="en-US" sz="1900" dirty="0">
                <a:solidFill>
                  <a:srgbClr val="000000"/>
                </a:solidFill>
                <a:latin typeface="Tw Cen MT" panose="020B0602020104020603" pitchFamily="34" charset="0"/>
              </a:rPr>
              <a:t>Because of high popularity and brand value e-commerce giants can always be an alternative for the customers and for the SMEs.</a:t>
            </a:r>
          </a:p>
        </p:txBody>
      </p:sp>
    </p:spTree>
    <p:extLst>
      <p:ext uri="{BB962C8B-B14F-4D97-AF65-F5344CB8AC3E}">
        <p14:creationId xmlns:p14="http://schemas.microsoft.com/office/powerpoint/2010/main" val="212130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1F8210C-C55E-4C04-9249-87C1E6F0C459}"/>
              </a:ext>
            </a:extLst>
          </p:cNvPr>
          <p:cNvSpPr txBox="1"/>
          <p:nvPr/>
        </p:nvSpPr>
        <p:spPr>
          <a:xfrm>
            <a:off x="470644" y="2688336"/>
            <a:ext cx="6136210" cy="3547872"/>
          </a:xfrm>
          <a:prstGeom prst="rect">
            <a:avLst/>
          </a:prstGeom>
        </p:spPr>
        <p:txBody>
          <a:bodyPr vert="horz" lIns="91440" tIns="45720" rIns="91440" bIns="45720" rtlCol="0" anchor="t">
            <a:normAutofit/>
          </a:bodyPr>
          <a:lstStyle/>
          <a:p>
            <a:pPr marL="342900" indent="-342900">
              <a:lnSpc>
                <a:spcPct val="90000"/>
              </a:lnSpc>
              <a:spcAft>
                <a:spcPts val="600"/>
              </a:spcAft>
              <a:buFont typeface="Arial" panose="020B0604020202020204" pitchFamily="34" charset="0"/>
              <a:buChar char="•"/>
            </a:pPr>
            <a:r>
              <a:rPr lang="en-US" sz="2100" dirty="0">
                <a:cs typeface="Cavolini" panose="03000502040302020204" pitchFamily="66" charset="0"/>
              </a:rPr>
              <a:t>To boost the economy of Small-Scale Businesses.</a:t>
            </a:r>
          </a:p>
          <a:p>
            <a:pPr>
              <a:lnSpc>
                <a:spcPct val="90000"/>
              </a:lnSpc>
              <a:spcAft>
                <a:spcPts val="600"/>
              </a:spcAft>
            </a:pPr>
            <a:endParaRPr lang="en-US" sz="1400" dirty="0">
              <a:cs typeface="Cavolini" panose="03000502040302020204" pitchFamily="66" charset="0"/>
            </a:endParaRPr>
          </a:p>
          <a:p>
            <a:pPr marL="342900" indent="-342900">
              <a:lnSpc>
                <a:spcPct val="90000"/>
              </a:lnSpc>
              <a:spcAft>
                <a:spcPts val="600"/>
              </a:spcAft>
              <a:buFont typeface="Arial" panose="020B0604020202020204" pitchFamily="34" charset="0"/>
              <a:buChar char="•"/>
            </a:pPr>
            <a:r>
              <a:rPr lang="en-US" sz="2100" dirty="0">
                <a:cs typeface="Cavolini" panose="03000502040302020204" pitchFamily="66" charset="0"/>
              </a:rPr>
              <a:t>To increase the market of the Small-Scale Businesses.</a:t>
            </a:r>
          </a:p>
          <a:p>
            <a:pPr marL="342900" indent="-342900">
              <a:lnSpc>
                <a:spcPct val="90000"/>
              </a:lnSpc>
              <a:spcAft>
                <a:spcPts val="600"/>
              </a:spcAft>
              <a:buFont typeface="Arial" panose="020B0604020202020204" pitchFamily="34" charset="0"/>
              <a:buChar char="•"/>
            </a:pPr>
            <a:endParaRPr lang="en-US" sz="1400" dirty="0">
              <a:cs typeface="Cavolini" panose="03000502040302020204" pitchFamily="66" charset="0"/>
            </a:endParaRPr>
          </a:p>
          <a:p>
            <a:pPr marL="342900" indent="-342900">
              <a:lnSpc>
                <a:spcPct val="90000"/>
              </a:lnSpc>
              <a:spcAft>
                <a:spcPts val="600"/>
              </a:spcAft>
              <a:buFont typeface="Arial" panose="020B0604020202020204" pitchFamily="34" charset="0"/>
              <a:buChar char="•"/>
            </a:pPr>
            <a:r>
              <a:rPr lang="en-US" sz="2100" dirty="0">
                <a:cs typeface="Cavolini" panose="03000502040302020204" pitchFamily="66" charset="0"/>
              </a:rPr>
              <a:t>To supplement the economy of those people who were recently laid off from there jobs.</a:t>
            </a:r>
          </a:p>
          <a:p>
            <a:pPr marL="342900" indent="-342900">
              <a:lnSpc>
                <a:spcPct val="90000"/>
              </a:lnSpc>
              <a:spcAft>
                <a:spcPts val="600"/>
              </a:spcAft>
              <a:buFont typeface="Arial" panose="020B0604020202020204" pitchFamily="34" charset="0"/>
              <a:buChar char="•"/>
            </a:pPr>
            <a:endParaRPr lang="en-US" sz="1400" dirty="0">
              <a:cs typeface="Cavolini" panose="03000502040302020204" pitchFamily="66" charset="0"/>
            </a:endParaRPr>
          </a:p>
          <a:p>
            <a:pPr marL="342900" indent="-342900">
              <a:lnSpc>
                <a:spcPct val="90000"/>
              </a:lnSpc>
              <a:spcAft>
                <a:spcPts val="600"/>
              </a:spcAft>
              <a:buFont typeface="Arial" panose="020B0604020202020204" pitchFamily="34" charset="0"/>
              <a:buChar char="•"/>
            </a:pPr>
            <a:r>
              <a:rPr lang="en-US" sz="2100" dirty="0">
                <a:cs typeface="Cavolini" panose="03000502040302020204" pitchFamily="66" charset="0"/>
              </a:rPr>
              <a:t>To provide good quality products to customer.</a:t>
            </a:r>
            <a:endParaRPr lang="en-US" sz="2100" dirty="0"/>
          </a:p>
        </p:txBody>
      </p:sp>
      <p:pic>
        <p:nvPicPr>
          <p:cNvPr id="3" name="Picture 2" descr="Diagram&#10;&#10;Description automatically generated">
            <a:extLst>
              <a:ext uri="{FF2B5EF4-FFF2-40B4-BE49-F238E27FC236}">
                <a16:creationId xmlns:a16="http://schemas.microsoft.com/office/drawing/2014/main" id="{F4C956F3-B92C-4DC7-A544-1781A5532458}"/>
              </a:ext>
            </a:extLst>
          </p:cNvPr>
          <p:cNvPicPr>
            <a:picLocks noChangeAspect="1"/>
          </p:cNvPicPr>
          <p:nvPr/>
        </p:nvPicPr>
        <p:blipFill rotWithShape="1">
          <a:blip r:embed="rId2"/>
          <a:srcRect l="31843" r="3941" b="2"/>
          <a:stretch/>
        </p:blipFill>
        <p:spPr>
          <a:xfrm>
            <a:off x="6224954" y="366323"/>
            <a:ext cx="5647162" cy="5869885"/>
          </a:xfrm>
          <a:prstGeom prst="rect">
            <a:avLst/>
          </a:prstGeom>
        </p:spPr>
      </p:pic>
      <p:sp>
        <p:nvSpPr>
          <p:cNvPr id="4" name="TextBox 3">
            <a:extLst>
              <a:ext uri="{FF2B5EF4-FFF2-40B4-BE49-F238E27FC236}">
                <a16:creationId xmlns:a16="http://schemas.microsoft.com/office/drawing/2014/main" id="{E5F17CC8-7B83-4640-B944-C3240635DE45}"/>
              </a:ext>
            </a:extLst>
          </p:cNvPr>
          <p:cNvSpPr txBox="1"/>
          <p:nvPr/>
        </p:nvSpPr>
        <p:spPr>
          <a:xfrm>
            <a:off x="470644" y="1678574"/>
            <a:ext cx="4004177" cy="815608"/>
          </a:xfrm>
          <a:prstGeom prst="rect">
            <a:avLst/>
          </a:prstGeom>
          <a:noFill/>
        </p:spPr>
        <p:txBody>
          <a:bodyPr wrap="square" rtlCol="0">
            <a:spAutoFit/>
          </a:bodyPr>
          <a:lstStyle/>
          <a:p>
            <a:r>
              <a:rPr lang="en-US" sz="2900" b="1" dirty="0">
                <a:latin typeface="Cavolini" panose="03000502040302020204" pitchFamily="66" charset="0"/>
                <a:cs typeface="Cavolini" panose="03000502040302020204" pitchFamily="66" charset="0"/>
              </a:rPr>
              <a:t>What is the </a:t>
            </a:r>
            <a:r>
              <a:rPr lang="en-US" sz="2900" b="1" dirty="0">
                <a:solidFill>
                  <a:schemeClr val="accent2"/>
                </a:solidFill>
                <a:latin typeface="Cavolini" panose="03000502040302020204" pitchFamily="66" charset="0"/>
                <a:cs typeface="Cavolini" panose="03000502040302020204" pitchFamily="66" charset="0"/>
              </a:rPr>
              <a:t>need</a:t>
            </a:r>
            <a:r>
              <a:rPr lang="en-US" sz="2900" b="1" dirty="0">
                <a:latin typeface="Cavolini" panose="03000502040302020204" pitchFamily="66" charset="0"/>
                <a:cs typeface="Cavolini" panose="03000502040302020204" pitchFamily="66" charset="0"/>
              </a:rPr>
              <a:t>?</a:t>
            </a:r>
          </a:p>
          <a:p>
            <a:endParaRPr lang="en-IN" dirty="0"/>
          </a:p>
        </p:txBody>
      </p:sp>
    </p:spTree>
    <p:extLst>
      <p:ext uri="{BB962C8B-B14F-4D97-AF65-F5344CB8AC3E}">
        <p14:creationId xmlns:p14="http://schemas.microsoft.com/office/powerpoint/2010/main" val="367015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042F303A-F64B-4716-8DAD-7F9A3CE932D4}"/>
              </a:ext>
            </a:extLst>
          </p:cNvPr>
          <p:cNvSpPr>
            <a:spLocks noGrp="1"/>
          </p:cNvSpPr>
          <p:nvPr>
            <p:ph type="title"/>
          </p:nvPr>
        </p:nvSpPr>
        <p:spPr>
          <a:xfrm>
            <a:off x="620360" y="657768"/>
            <a:ext cx="4803636" cy="1311664"/>
          </a:xfrm>
        </p:spPr>
        <p:txBody>
          <a:bodyPr>
            <a:normAutofit/>
          </a:bodyPr>
          <a:lstStyle/>
          <a:p>
            <a:r>
              <a:rPr lang="en-US" sz="4100" b="1" dirty="0">
                <a:solidFill>
                  <a:schemeClr val="tx1">
                    <a:lumMod val="75000"/>
                    <a:lumOff val="25000"/>
                  </a:schemeClr>
                </a:solidFill>
                <a:latin typeface="Cavolini" panose="03000502040302020204" pitchFamily="66" charset="0"/>
                <a:cs typeface="Cavolini" panose="03000502040302020204" pitchFamily="66" charset="0"/>
              </a:rPr>
              <a:t>Porter’s</a:t>
            </a:r>
            <a:r>
              <a:rPr lang="en-US" sz="4100" b="1" dirty="0">
                <a:solidFill>
                  <a:schemeClr val="accent2"/>
                </a:solidFill>
                <a:latin typeface="Cavolini" panose="03000502040302020204" pitchFamily="66" charset="0"/>
                <a:cs typeface="Cavolini" panose="03000502040302020204" pitchFamily="66" charset="0"/>
              </a:rPr>
              <a:t> Five</a:t>
            </a:r>
            <a:r>
              <a:rPr lang="en-US" sz="4100" b="1" dirty="0">
                <a:solidFill>
                  <a:schemeClr val="tx1">
                    <a:lumMod val="65000"/>
                    <a:lumOff val="35000"/>
                  </a:schemeClr>
                </a:solidFill>
                <a:latin typeface="Cavolini" panose="03000502040302020204" pitchFamily="66" charset="0"/>
                <a:cs typeface="Cavolini" panose="03000502040302020204" pitchFamily="66" charset="0"/>
              </a:rPr>
              <a:t> </a:t>
            </a:r>
            <a:r>
              <a:rPr lang="en-US" sz="4100" b="1" dirty="0">
                <a:solidFill>
                  <a:schemeClr val="tx1">
                    <a:lumMod val="75000"/>
                    <a:lumOff val="25000"/>
                  </a:schemeClr>
                </a:solidFill>
                <a:latin typeface="Cavolini" panose="03000502040302020204" pitchFamily="66" charset="0"/>
                <a:cs typeface="Cavolini" panose="03000502040302020204" pitchFamily="66" charset="0"/>
              </a:rPr>
              <a:t>Forces Analysis</a:t>
            </a:r>
            <a:endParaRPr lang="en-IN" sz="4100" b="1"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3753595C-D1E1-42E3-B607-4FC36CE526F6}"/>
              </a:ext>
            </a:extLst>
          </p:cNvPr>
          <p:cNvSpPr>
            <a:spLocks noGrp="1"/>
          </p:cNvSpPr>
          <p:nvPr>
            <p:ph idx="1"/>
          </p:nvPr>
        </p:nvSpPr>
        <p:spPr>
          <a:xfrm>
            <a:off x="823460" y="1969432"/>
            <a:ext cx="5015240" cy="3409343"/>
          </a:xfrm>
        </p:spPr>
        <p:txBody>
          <a:bodyPr anchor="ctr">
            <a:normAutofit/>
          </a:bodyPr>
          <a:lstStyle/>
          <a:p>
            <a:pPr marL="514350" indent="-514350">
              <a:buFont typeface="+mj-lt"/>
              <a:buAutoNum type="arabicPeriod" startAt="3"/>
            </a:pPr>
            <a:r>
              <a:rPr lang="en-US" sz="2300" b="1" dirty="0">
                <a:solidFill>
                  <a:schemeClr val="tx1">
                    <a:lumMod val="75000"/>
                    <a:lumOff val="25000"/>
                  </a:schemeClr>
                </a:solidFill>
                <a:latin typeface="Tw Cen MT" panose="020B0602020104020603" pitchFamily="34" charset="0"/>
              </a:rPr>
              <a:t>Bargaining Power of Customers</a:t>
            </a:r>
            <a:r>
              <a:rPr lang="en-US" sz="2300" b="1" dirty="0">
                <a:solidFill>
                  <a:schemeClr val="accent5"/>
                </a:solidFill>
                <a:latin typeface="Tw Cen MT" panose="020B0602020104020603" pitchFamily="34" charset="0"/>
              </a:rPr>
              <a:t> (Moderate Force):</a:t>
            </a:r>
          </a:p>
          <a:p>
            <a:pPr marL="514350" indent="-514350">
              <a:buFont typeface="+mj-lt"/>
              <a:buAutoNum type="arabicPeriod" startAt="3"/>
            </a:pPr>
            <a:endParaRPr lang="en-IN" sz="300" dirty="0">
              <a:solidFill>
                <a:srgbClr val="000000"/>
              </a:solidFill>
              <a:latin typeface="Tw Cen MT" panose="020B0602020104020603" pitchFamily="34" charset="0"/>
            </a:endParaRPr>
          </a:p>
          <a:p>
            <a:pPr lvl="1"/>
            <a:r>
              <a:rPr lang="en-US" sz="1700" dirty="0">
                <a:solidFill>
                  <a:srgbClr val="000000"/>
                </a:solidFill>
                <a:latin typeface="Tw Cen MT" panose="020B0602020104020603" pitchFamily="34" charset="0"/>
              </a:rPr>
              <a:t>Availability of substitutes in form of e-commerce giants may empower the customers by providing them multiple alternatives to buy products.</a:t>
            </a:r>
          </a:p>
          <a:p>
            <a:pPr lvl="1"/>
            <a:endParaRPr lang="en-US" sz="200" dirty="0">
              <a:solidFill>
                <a:srgbClr val="000000"/>
              </a:solidFill>
              <a:latin typeface="Tw Cen MT" panose="020B0602020104020603" pitchFamily="34" charset="0"/>
            </a:endParaRPr>
          </a:p>
          <a:p>
            <a:pPr lvl="1"/>
            <a:r>
              <a:rPr lang="en-US" sz="1700" dirty="0">
                <a:solidFill>
                  <a:srgbClr val="000000"/>
                </a:solidFill>
                <a:latin typeface="Tw Cen MT" panose="020B0602020104020603" pitchFamily="34" charset="0"/>
              </a:rPr>
              <a:t>Despite of these alternatives when it comes to handicraft products the choices become limited for the customers which is fulfilled by shop2earn hence limiting the bargaining power.</a:t>
            </a:r>
          </a:p>
        </p:txBody>
      </p:sp>
      <p:pic>
        <p:nvPicPr>
          <p:cNvPr id="6" name="Picture 5" descr="Logo, company name&#10;&#10;Description automatically generated">
            <a:extLst>
              <a:ext uri="{FF2B5EF4-FFF2-40B4-BE49-F238E27FC236}">
                <a16:creationId xmlns:a16="http://schemas.microsoft.com/office/drawing/2014/main" id="{91C9B0F0-DC9D-42B1-99C4-4CF94B355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4356" y="1767254"/>
            <a:ext cx="5941988" cy="3946708"/>
          </a:xfrm>
          <a:prstGeom prst="rect">
            <a:avLst/>
          </a:prstGeom>
        </p:spPr>
      </p:pic>
    </p:spTree>
    <p:extLst>
      <p:ext uri="{BB962C8B-B14F-4D97-AF65-F5344CB8AC3E}">
        <p14:creationId xmlns:p14="http://schemas.microsoft.com/office/powerpoint/2010/main" val="390801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042F303A-F64B-4716-8DAD-7F9A3CE932D4}"/>
              </a:ext>
            </a:extLst>
          </p:cNvPr>
          <p:cNvSpPr>
            <a:spLocks noGrp="1"/>
          </p:cNvSpPr>
          <p:nvPr>
            <p:ph type="title"/>
          </p:nvPr>
        </p:nvSpPr>
        <p:spPr>
          <a:xfrm>
            <a:off x="620360" y="657768"/>
            <a:ext cx="4803636" cy="1311664"/>
          </a:xfrm>
        </p:spPr>
        <p:txBody>
          <a:bodyPr>
            <a:normAutofit/>
          </a:bodyPr>
          <a:lstStyle/>
          <a:p>
            <a:r>
              <a:rPr lang="en-US" sz="4100" b="1" dirty="0">
                <a:solidFill>
                  <a:schemeClr val="tx1">
                    <a:lumMod val="75000"/>
                    <a:lumOff val="25000"/>
                  </a:schemeClr>
                </a:solidFill>
                <a:latin typeface="Cavolini" panose="03000502040302020204" pitchFamily="66" charset="0"/>
                <a:cs typeface="Cavolini" panose="03000502040302020204" pitchFamily="66" charset="0"/>
              </a:rPr>
              <a:t>Porter’s</a:t>
            </a:r>
            <a:r>
              <a:rPr lang="en-US" sz="4100" b="1" dirty="0">
                <a:solidFill>
                  <a:schemeClr val="accent2"/>
                </a:solidFill>
                <a:latin typeface="Cavolini" panose="03000502040302020204" pitchFamily="66" charset="0"/>
                <a:cs typeface="Cavolini" panose="03000502040302020204" pitchFamily="66" charset="0"/>
              </a:rPr>
              <a:t> Five</a:t>
            </a:r>
            <a:r>
              <a:rPr lang="en-US" sz="4100" b="1" dirty="0">
                <a:solidFill>
                  <a:schemeClr val="tx1">
                    <a:lumMod val="65000"/>
                    <a:lumOff val="35000"/>
                  </a:schemeClr>
                </a:solidFill>
                <a:latin typeface="Cavolini" panose="03000502040302020204" pitchFamily="66" charset="0"/>
                <a:cs typeface="Cavolini" panose="03000502040302020204" pitchFamily="66" charset="0"/>
              </a:rPr>
              <a:t> </a:t>
            </a:r>
            <a:r>
              <a:rPr lang="en-US" sz="4100" b="1" dirty="0">
                <a:solidFill>
                  <a:schemeClr val="tx1">
                    <a:lumMod val="75000"/>
                    <a:lumOff val="25000"/>
                  </a:schemeClr>
                </a:solidFill>
                <a:latin typeface="Cavolini" panose="03000502040302020204" pitchFamily="66" charset="0"/>
                <a:cs typeface="Cavolini" panose="03000502040302020204" pitchFamily="66" charset="0"/>
              </a:rPr>
              <a:t>Forces Analysis</a:t>
            </a:r>
            <a:endParaRPr lang="en-IN" sz="4100" b="1"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3753595C-D1E1-42E3-B607-4FC36CE526F6}"/>
              </a:ext>
            </a:extLst>
          </p:cNvPr>
          <p:cNvSpPr>
            <a:spLocks noGrp="1"/>
          </p:cNvSpPr>
          <p:nvPr>
            <p:ph idx="1"/>
          </p:nvPr>
        </p:nvSpPr>
        <p:spPr>
          <a:xfrm>
            <a:off x="808722" y="2154070"/>
            <a:ext cx="5015240" cy="3708281"/>
          </a:xfrm>
        </p:spPr>
        <p:txBody>
          <a:bodyPr anchor="ctr">
            <a:normAutofit/>
          </a:bodyPr>
          <a:lstStyle/>
          <a:p>
            <a:pPr marL="514350" indent="-514350">
              <a:buFont typeface="+mj-lt"/>
              <a:buAutoNum type="arabicPeriod" startAt="4"/>
            </a:pPr>
            <a:r>
              <a:rPr lang="en-US" sz="2300" b="1" dirty="0">
                <a:solidFill>
                  <a:schemeClr val="tx1">
                    <a:lumMod val="75000"/>
                    <a:lumOff val="25000"/>
                  </a:schemeClr>
                </a:solidFill>
                <a:latin typeface="Tw Cen MT" panose="020B0602020104020603" pitchFamily="34" charset="0"/>
              </a:rPr>
              <a:t>Bargaining Power of Suppliers</a:t>
            </a:r>
            <a:r>
              <a:rPr lang="en-US" sz="2300" b="1" dirty="0">
                <a:solidFill>
                  <a:schemeClr val="accent5"/>
                </a:solidFill>
                <a:latin typeface="Tw Cen MT" panose="020B0602020104020603" pitchFamily="34" charset="0"/>
              </a:rPr>
              <a:t> </a:t>
            </a:r>
            <a:r>
              <a:rPr lang="en-US" sz="2300" b="1" dirty="0">
                <a:solidFill>
                  <a:schemeClr val="accent6"/>
                </a:solidFill>
                <a:latin typeface="Tw Cen MT" panose="020B0602020104020603" pitchFamily="34" charset="0"/>
              </a:rPr>
              <a:t>(Weak Force):</a:t>
            </a:r>
          </a:p>
          <a:p>
            <a:pPr marL="514350" indent="-514350">
              <a:buFont typeface="+mj-lt"/>
              <a:buAutoNum type="arabicPeriod" startAt="4"/>
            </a:pPr>
            <a:endParaRPr lang="en-IN" sz="300" dirty="0">
              <a:solidFill>
                <a:srgbClr val="000000"/>
              </a:solidFill>
              <a:latin typeface="Tw Cen MT" panose="020B0602020104020603" pitchFamily="34" charset="0"/>
            </a:endParaRPr>
          </a:p>
          <a:p>
            <a:pPr lvl="1"/>
            <a:r>
              <a:rPr lang="en-US" sz="1700" dirty="0">
                <a:solidFill>
                  <a:srgbClr val="000000"/>
                </a:solidFill>
                <a:latin typeface="Tw Cen MT" panose="020B0602020104020603" pitchFamily="34" charset="0"/>
              </a:rPr>
              <a:t>As more and more SMEs are struggling financially, we get the opportunity to make them aboard our business as a supplier and hence providing a large population of suppliers for us.</a:t>
            </a:r>
          </a:p>
          <a:p>
            <a:pPr lvl="1"/>
            <a:endParaRPr lang="en-US" sz="200" dirty="0">
              <a:solidFill>
                <a:srgbClr val="000000"/>
              </a:solidFill>
              <a:latin typeface="Tw Cen MT" panose="020B0602020104020603" pitchFamily="34" charset="0"/>
            </a:endParaRPr>
          </a:p>
          <a:p>
            <a:pPr lvl="1"/>
            <a:r>
              <a:rPr lang="en-US" sz="1700" dirty="0">
                <a:solidFill>
                  <a:srgbClr val="000000"/>
                </a:solidFill>
                <a:latin typeface="Tw Cen MT" panose="020B0602020104020603" pitchFamily="34" charset="0"/>
              </a:rPr>
              <a:t>Due to the large population of suppliers, Shop2Earn gets more option to select from and hence limiting their influence on the company along with their bargaining power giving us the upper hand.</a:t>
            </a:r>
          </a:p>
        </p:txBody>
      </p:sp>
      <p:pic>
        <p:nvPicPr>
          <p:cNvPr id="5" name="Picture 4" descr="Logo&#10;&#10;Description automatically generated">
            <a:extLst>
              <a:ext uri="{FF2B5EF4-FFF2-40B4-BE49-F238E27FC236}">
                <a16:creationId xmlns:a16="http://schemas.microsoft.com/office/drawing/2014/main" id="{BB215482-B75C-4587-94D7-61C346A88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8082" y="1820632"/>
            <a:ext cx="6143918" cy="3839949"/>
          </a:xfrm>
          <a:prstGeom prst="rect">
            <a:avLst/>
          </a:prstGeom>
        </p:spPr>
      </p:pic>
    </p:spTree>
    <p:extLst>
      <p:ext uri="{BB962C8B-B14F-4D97-AF65-F5344CB8AC3E}">
        <p14:creationId xmlns:p14="http://schemas.microsoft.com/office/powerpoint/2010/main" val="98576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F303A-F64B-4716-8DAD-7F9A3CE932D4}"/>
              </a:ext>
            </a:extLst>
          </p:cNvPr>
          <p:cNvSpPr>
            <a:spLocks noGrp="1"/>
          </p:cNvSpPr>
          <p:nvPr>
            <p:ph type="title"/>
          </p:nvPr>
        </p:nvSpPr>
        <p:spPr>
          <a:xfrm>
            <a:off x="641878" y="335817"/>
            <a:ext cx="5324477" cy="1630363"/>
          </a:xfrm>
        </p:spPr>
        <p:txBody>
          <a:bodyPr anchor="b">
            <a:normAutofit/>
          </a:bodyPr>
          <a:lstStyle/>
          <a:p>
            <a:r>
              <a:rPr lang="en-US" sz="4100" b="1" dirty="0">
                <a:solidFill>
                  <a:schemeClr val="tx1">
                    <a:lumMod val="75000"/>
                    <a:lumOff val="25000"/>
                  </a:schemeClr>
                </a:solidFill>
                <a:latin typeface="Cavolini" panose="03000502040302020204" pitchFamily="66" charset="0"/>
                <a:cs typeface="Cavolini" panose="03000502040302020204" pitchFamily="66" charset="0"/>
              </a:rPr>
              <a:t>Porter’s </a:t>
            </a:r>
            <a:r>
              <a:rPr lang="en-US" sz="4100" b="1" dirty="0">
                <a:solidFill>
                  <a:schemeClr val="accent2"/>
                </a:solidFill>
                <a:latin typeface="Cavolini" panose="03000502040302020204" pitchFamily="66" charset="0"/>
                <a:cs typeface="Cavolini" panose="03000502040302020204" pitchFamily="66" charset="0"/>
              </a:rPr>
              <a:t>Five</a:t>
            </a:r>
            <a:r>
              <a:rPr lang="en-US" sz="4100" b="1" dirty="0">
                <a:solidFill>
                  <a:schemeClr val="tx1">
                    <a:lumMod val="75000"/>
                    <a:lumOff val="25000"/>
                  </a:schemeClr>
                </a:solidFill>
                <a:latin typeface="Cavolini" panose="03000502040302020204" pitchFamily="66" charset="0"/>
                <a:cs typeface="Cavolini" panose="03000502040302020204" pitchFamily="66" charset="0"/>
              </a:rPr>
              <a:t> Forces Analysis</a:t>
            </a:r>
            <a:endParaRPr lang="en-IN" sz="4100" b="1"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3753595C-D1E1-42E3-B607-4FC36CE526F6}"/>
              </a:ext>
            </a:extLst>
          </p:cNvPr>
          <p:cNvSpPr>
            <a:spLocks noGrp="1"/>
          </p:cNvSpPr>
          <p:nvPr>
            <p:ph idx="1"/>
          </p:nvPr>
        </p:nvSpPr>
        <p:spPr>
          <a:xfrm>
            <a:off x="833071" y="2293204"/>
            <a:ext cx="5324475" cy="3156437"/>
          </a:xfrm>
        </p:spPr>
        <p:txBody>
          <a:bodyPr anchor="t">
            <a:normAutofit/>
          </a:bodyPr>
          <a:lstStyle/>
          <a:p>
            <a:pPr marL="457200" indent="-457200">
              <a:buFont typeface="+mj-lt"/>
              <a:buAutoNum type="arabicPeriod" startAt="5"/>
            </a:pPr>
            <a:r>
              <a:rPr lang="en-US" sz="2300" b="1" dirty="0">
                <a:latin typeface="Tw Cen MT" panose="020B0602020104020603" pitchFamily="34" charset="0"/>
              </a:rPr>
              <a:t>Threat of New Entrants            </a:t>
            </a:r>
            <a:r>
              <a:rPr lang="en-US" sz="2300" b="1" dirty="0">
                <a:solidFill>
                  <a:schemeClr val="accent5"/>
                </a:solidFill>
                <a:latin typeface="Tw Cen MT" panose="020B0602020104020603" pitchFamily="34" charset="0"/>
              </a:rPr>
              <a:t>(Moderate force):</a:t>
            </a:r>
          </a:p>
          <a:p>
            <a:pPr marL="457200" indent="-457200">
              <a:buFont typeface="+mj-lt"/>
              <a:buAutoNum type="arabicPeriod" startAt="5"/>
            </a:pPr>
            <a:endParaRPr lang="en-IN" sz="300" dirty="0">
              <a:latin typeface="Tw Cen MT" panose="020B0602020104020603" pitchFamily="34" charset="0"/>
            </a:endParaRPr>
          </a:p>
          <a:p>
            <a:pPr lvl="1"/>
            <a:r>
              <a:rPr lang="en-US" sz="1700" dirty="0">
                <a:latin typeface="Tw Cen MT" panose="020B0602020104020603" pitchFamily="34" charset="0"/>
              </a:rPr>
              <a:t>Customers can easily switch from one online retail to another.</a:t>
            </a:r>
          </a:p>
          <a:p>
            <a:pPr lvl="1"/>
            <a:endParaRPr lang="en-US" sz="200" dirty="0">
              <a:latin typeface="Tw Cen MT" panose="020B0602020104020603" pitchFamily="34" charset="0"/>
            </a:endParaRPr>
          </a:p>
          <a:p>
            <a:pPr lvl="1"/>
            <a:r>
              <a:rPr lang="en-US" sz="1700" dirty="0">
                <a:latin typeface="Tw Cen MT" panose="020B0602020104020603" pitchFamily="34" charset="0"/>
              </a:rPr>
              <a:t>Although, starting from the scratch and establishing their infrastructure and building brand value is a time consuming and expensive affair for any new industry.</a:t>
            </a:r>
          </a:p>
        </p:txBody>
      </p:sp>
      <p:pic>
        <p:nvPicPr>
          <p:cNvPr id="5" name="Picture 4" descr="Text&#10;&#10;Description automatically generated with medium confidence">
            <a:extLst>
              <a:ext uri="{FF2B5EF4-FFF2-40B4-BE49-F238E27FC236}">
                <a16:creationId xmlns:a16="http://schemas.microsoft.com/office/drawing/2014/main" id="{E8AD8944-98A3-4FAD-A63C-3704364B657E}"/>
              </a:ext>
            </a:extLst>
          </p:cNvPr>
          <p:cNvPicPr>
            <a:picLocks noChangeAspect="1"/>
          </p:cNvPicPr>
          <p:nvPr/>
        </p:nvPicPr>
        <p:blipFill rotWithShape="1">
          <a:blip r:embed="rId2">
            <a:extLst>
              <a:ext uri="{28A0092B-C50C-407E-A947-70E740481C1C}">
                <a14:useLocalDpi xmlns:a14="http://schemas.microsoft.com/office/drawing/2010/main" val="0"/>
              </a:ext>
            </a:extLst>
          </a:blip>
          <a:srcRect l="22150" r="29500" b="1"/>
          <a:stretch/>
        </p:blipFill>
        <p:spPr>
          <a:xfrm>
            <a:off x="6096000" y="0"/>
            <a:ext cx="6225645"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p:spPr>
      </p:pic>
    </p:spTree>
    <p:extLst>
      <p:ext uri="{BB962C8B-B14F-4D97-AF65-F5344CB8AC3E}">
        <p14:creationId xmlns:p14="http://schemas.microsoft.com/office/powerpoint/2010/main" val="284728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55FEB-3D50-7F4A-B599-C56DDA7566CE}"/>
              </a:ext>
            </a:extLst>
          </p:cNvPr>
          <p:cNvSpPr>
            <a:spLocks noGrp="1"/>
          </p:cNvSpPr>
          <p:nvPr>
            <p:ph type="title"/>
          </p:nvPr>
        </p:nvSpPr>
        <p:spPr>
          <a:xfrm>
            <a:off x="428260" y="3849565"/>
            <a:ext cx="3290887" cy="2452687"/>
          </a:xfrm>
        </p:spPr>
        <p:txBody>
          <a:bodyPr anchor="ctr">
            <a:normAutofit/>
          </a:bodyPr>
          <a:lstStyle/>
          <a:p>
            <a:r>
              <a:rPr lang="en-US" sz="2800" b="1" dirty="0">
                <a:solidFill>
                  <a:schemeClr val="tx1">
                    <a:lumMod val="65000"/>
                    <a:lumOff val="35000"/>
                  </a:schemeClr>
                </a:solidFill>
                <a:latin typeface="Cavolini" panose="03000502040302020204" pitchFamily="66" charset="0"/>
                <a:cs typeface="Cavolini" panose="03000502040302020204" pitchFamily="66" charset="0"/>
              </a:rPr>
              <a:t>Team Members Roles and Responsibilities</a:t>
            </a:r>
          </a:p>
        </p:txBody>
      </p:sp>
      <p:sp>
        <p:nvSpPr>
          <p:cNvPr id="3" name="Content Placeholder 2">
            <a:extLst>
              <a:ext uri="{FF2B5EF4-FFF2-40B4-BE49-F238E27FC236}">
                <a16:creationId xmlns:a16="http://schemas.microsoft.com/office/drawing/2014/main" id="{12C4433A-0A16-3144-836A-F84A30C1AD24}"/>
              </a:ext>
            </a:extLst>
          </p:cNvPr>
          <p:cNvSpPr>
            <a:spLocks noGrp="1"/>
          </p:cNvSpPr>
          <p:nvPr>
            <p:ph idx="1"/>
          </p:nvPr>
        </p:nvSpPr>
        <p:spPr>
          <a:xfrm>
            <a:off x="4223982" y="3849565"/>
            <a:ext cx="7645633" cy="2452687"/>
          </a:xfrm>
        </p:spPr>
        <p:txBody>
          <a:bodyPr anchor="ctr">
            <a:normAutofit/>
          </a:bodyPr>
          <a:lstStyle/>
          <a:p>
            <a:pPr>
              <a:buFont typeface="Wingdings" pitchFamily="2" charset="2"/>
              <a:buChar char="v"/>
            </a:pPr>
            <a:r>
              <a:rPr lang="en-US" sz="1800" dirty="0">
                <a:latin typeface="Tw Cen MT" panose="020B0602020104020603" pitchFamily="34" charset="77"/>
              </a:rPr>
              <a:t>Asfahan Shah		</a:t>
            </a:r>
            <a:r>
              <a:rPr lang="en-US" sz="1800" dirty="0">
                <a:latin typeface="Tw Cen MT" panose="020B0602020104020603" pitchFamily="34" charset="77"/>
                <a:sym typeface="Wingdings" pitchFamily="2" charset="2"/>
              </a:rPr>
              <a:t>	Marketing head and Research Head</a:t>
            </a:r>
          </a:p>
          <a:p>
            <a:pPr>
              <a:buFont typeface="Wingdings" pitchFamily="2" charset="2"/>
              <a:buChar char="v"/>
            </a:pPr>
            <a:r>
              <a:rPr lang="en-US" sz="1800" dirty="0">
                <a:latin typeface="Tw Cen MT" panose="020B0602020104020603" pitchFamily="34" charset="77"/>
                <a:sym typeface="Wingdings" pitchFamily="2" charset="2"/>
              </a:rPr>
              <a:t>Aniket Purkayastha		Founder and Project Manager</a:t>
            </a:r>
          </a:p>
          <a:p>
            <a:pPr>
              <a:buFont typeface="Wingdings" pitchFamily="2" charset="2"/>
              <a:buChar char="v"/>
            </a:pPr>
            <a:r>
              <a:rPr lang="en-US" sz="1800" dirty="0">
                <a:latin typeface="Tw Cen MT" panose="020B0602020104020603" pitchFamily="34" charset="77"/>
                <a:sym typeface="Wingdings" pitchFamily="2" charset="2"/>
              </a:rPr>
              <a:t>Saksham Khandelwal		Co – Founder and Research Co – Head </a:t>
            </a:r>
          </a:p>
          <a:p>
            <a:pPr>
              <a:buFont typeface="Wingdings" pitchFamily="2" charset="2"/>
              <a:buChar char="v"/>
            </a:pPr>
            <a:r>
              <a:rPr lang="en-US" sz="1800" dirty="0">
                <a:latin typeface="Tw Cen MT" panose="020B0602020104020603" pitchFamily="34" charset="77"/>
                <a:sym typeface="Wingdings" pitchFamily="2" charset="2"/>
              </a:rPr>
              <a:t>Atindra Shekhar	      	 	Technical Co – Head </a:t>
            </a:r>
          </a:p>
          <a:p>
            <a:pPr>
              <a:buFont typeface="Wingdings" pitchFamily="2" charset="2"/>
              <a:buChar char="v"/>
            </a:pPr>
            <a:r>
              <a:rPr lang="en-US" sz="1800" dirty="0">
                <a:latin typeface="Tw Cen MT" panose="020B0602020104020603" pitchFamily="34" charset="77"/>
                <a:sym typeface="Wingdings" pitchFamily="2" charset="2"/>
              </a:rPr>
              <a:t>Sadhil Chhabra			Design Head</a:t>
            </a:r>
          </a:p>
          <a:p>
            <a:pPr>
              <a:buFont typeface="Wingdings" pitchFamily="2" charset="2"/>
              <a:buChar char="v"/>
            </a:pPr>
            <a:r>
              <a:rPr lang="en-US" sz="1800" dirty="0">
                <a:latin typeface="Tw Cen MT" panose="020B0602020104020603" pitchFamily="34" charset="77"/>
                <a:sym typeface="Wingdings" pitchFamily="2" charset="2"/>
              </a:rPr>
              <a:t>Pranjal Gupta			Technical Head</a:t>
            </a:r>
            <a:endParaRPr lang="en-US" sz="1800" dirty="0">
              <a:latin typeface="Tw Cen MT" panose="020B0602020104020603" pitchFamily="34" charset="77"/>
            </a:endParaRPr>
          </a:p>
        </p:txBody>
      </p:sp>
      <p:pic>
        <p:nvPicPr>
          <p:cNvPr id="6" name="Picture 5" descr="Graphical user interface, application, Teams&#10;&#10;Description automatically generated">
            <a:extLst>
              <a:ext uri="{FF2B5EF4-FFF2-40B4-BE49-F238E27FC236}">
                <a16:creationId xmlns:a16="http://schemas.microsoft.com/office/drawing/2014/main" id="{BD3941C0-077C-459E-AABB-E92891EBFDEC}"/>
              </a:ext>
            </a:extLst>
          </p:cNvPr>
          <p:cNvPicPr>
            <a:picLocks noChangeAspect="1"/>
          </p:cNvPicPr>
          <p:nvPr/>
        </p:nvPicPr>
        <p:blipFill rotWithShape="1">
          <a:blip r:embed="rId2">
            <a:extLst>
              <a:ext uri="{28A0092B-C50C-407E-A947-70E740481C1C}">
                <a14:useLocalDpi xmlns:a14="http://schemas.microsoft.com/office/drawing/2010/main" val="0"/>
              </a:ext>
            </a:extLst>
          </a:blip>
          <a:srcRect t="39085" b="17745"/>
          <a:stretch/>
        </p:blipFill>
        <p:spPr>
          <a:xfrm>
            <a:off x="0" y="0"/>
            <a:ext cx="12191999" cy="360759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Tree>
    <p:extLst>
      <p:ext uri="{BB962C8B-B14F-4D97-AF65-F5344CB8AC3E}">
        <p14:creationId xmlns:p14="http://schemas.microsoft.com/office/powerpoint/2010/main" val="338226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55FEB-3D50-7F4A-B599-C56DDA7566CE}"/>
              </a:ext>
            </a:extLst>
          </p:cNvPr>
          <p:cNvSpPr>
            <a:spLocks noGrp="1"/>
          </p:cNvSpPr>
          <p:nvPr>
            <p:ph type="title"/>
          </p:nvPr>
        </p:nvSpPr>
        <p:spPr>
          <a:xfrm>
            <a:off x="225670" y="3928696"/>
            <a:ext cx="2525956" cy="2452687"/>
          </a:xfrm>
        </p:spPr>
        <p:txBody>
          <a:bodyPr anchor="ctr">
            <a:normAutofit/>
          </a:bodyPr>
          <a:lstStyle/>
          <a:p>
            <a:pPr algn="ctr"/>
            <a:r>
              <a:rPr lang="en-US" sz="3600" b="1" dirty="0">
                <a:latin typeface="Cavolini" panose="03000502040302020204" pitchFamily="66" charset="0"/>
                <a:cs typeface="Cavolini" panose="03000502040302020204" pitchFamily="66" charset="0"/>
              </a:rPr>
              <a:t>Team</a:t>
            </a:r>
          </a:p>
        </p:txBody>
      </p:sp>
      <p:sp>
        <p:nvSpPr>
          <p:cNvPr id="3" name="Content Placeholder 2">
            <a:extLst>
              <a:ext uri="{FF2B5EF4-FFF2-40B4-BE49-F238E27FC236}">
                <a16:creationId xmlns:a16="http://schemas.microsoft.com/office/drawing/2014/main" id="{12C4433A-0A16-3144-836A-F84A30C1AD24}"/>
              </a:ext>
            </a:extLst>
          </p:cNvPr>
          <p:cNvSpPr>
            <a:spLocks noGrp="1"/>
          </p:cNvSpPr>
          <p:nvPr>
            <p:ph idx="1"/>
          </p:nvPr>
        </p:nvSpPr>
        <p:spPr>
          <a:xfrm>
            <a:off x="2751626" y="3657324"/>
            <a:ext cx="9329004" cy="2995430"/>
          </a:xfrm>
        </p:spPr>
        <p:txBody>
          <a:bodyPr anchor="ctr">
            <a:normAutofit fontScale="92500" lnSpcReduction="10000"/>
          </a:bodyPr>
          <a:lstStyle/>
          <a:p>
            <a:pPr>
              <a:buFont typeface="Wingdings" pitchFamily="2" charset="2"/>
              <a:buChar char="v"/>
            </a:pPr>
            <a:r>
              <a:rPr lang="en-US" sz="1600" dirty="0">
                <a:solidFill>
                  <a:schemeClr val="tx1">
                    <a:lumMod val="75000"/>
                    <a:lumOff val="25000"/>
                  </a:schemeClr>
                </a:solidFill>
                <a:latin typeface="Tw Cen MT" panose="020B0602020104020603" pitchFamily="34" charset="77"/>
              </a:rPr>
              <a:t> </a:t>
            </a:r>
            <a:r>
              <a:rPr lang="en-US" sz="1600" dirty="0">
                <a:solidFill>
                  <a:srgbClr val="FC5746"/>
                </a:solidFill>
                <a:latin typeface="Tw Cen MT" panose="020B0602020104020603" pitchFamily="34" charset="77"/>
              </a:rPr>
              <a:t>Asfahan Shah  </a:t>
            </a:r>
            <a:r>
              <a:rPr lang="en-US" sz="1600" dirty="0">
                <a:latin typeface="Tw Cen MT" panose="020B0602020104020603" pitchFamily="34" charset="77"/>
                <a:sym typeface="Wingdings" panose="05000000000000000000" pitchFamily="2" charset="2"/>
              </a:rPr>
              <a:t>  Hi I, am Asfahan Shah. I am Marketing head and Research Head of Shop2Earn. My main role was Market Research and the background research.</a:t>
            </a:r>
          </a:p>
          <a:p>
            <a:pPr>
              <a:buFont typeface="Wingdings" pitchFamily="2" charset="2"/>
              <a:buChar char="v"/>
            </a:pPr>
            <a:r>
              <a:rPr lang="en-US" sz="1600" dirty="0">
                <a:solidFill>
                  <a:schemeClr val="tx1">
                    <a:lumMod val="75000"/>
                    <a:lumOff val="25000"/>
                  </a:schemeClr>
                </a:solidFill>
                <a:latin typeface="Tw Cen MT" panose="020B0602020104020603" pitchFamily="34" charset="77"/>
                <a:sym typeface="Wingdings" panose="05000000000000000000" pitchFamily="2" charset="2"/>
              </a:rPr>
              <a:t> </a:t>
            </a:r>
            <a:r>
              <a:rPr lang="en-US" sz="1600" dirty="0">
                <a:solidFill>
                  <a:srgbClr val="FC5746"/>
                </a:solidFill>
                <a:latin typeface="Tw Cen MT" panose="020B0602020104020603" pitchFamily="34" charset="77"/>
                <a:sym typeface="Wingdings" panose="05000000000000000000" pitchFamily="2" charset="2"/>
              </a:rPr>
              <a:t>Saksham Khandelwal  </a:t>
            </a:r>
            <a:r>
              <a:rPr lang="en-US" sz="1600" dirty="0">
                <a:latin typeface="Tw Cen MT" panose="020B0602020104020603" pitchFamily="34" charset="77"/>
                <a:sym typeface="Wingdings" panose="05000000000000000000" pitchFamily="2" charset="2"/>
              </a:rPr>
              <a:t>  </a:t>
            </a:r>
            <a:r>
              <a:rPr lang="en-US" sz="1600" b="0" i="0" dirty="0">
                <a:effectLst/>
                <a:latin typeface="Tw Cen MT" panose="020B0602020104020603" pitchFamily="34" charset="0"/>
              </a:rPr>
              <a:t>Hi I, am Saksham Khandelwal. I am the co founder of Shop2Earn and research co-head. I do research related to our customers like SME and unemployed individuals collect their data.</a:t>
            </a:r>
            <a:endParaRPr lang="en-US" sz="1600" dirty="0">
              <a:latin typeface="Tw Cen MT" panose="020B0602020104020603" pitchFamily="34" charset="0"/>
              <a:sym typeface="Wingdings" panose="05000000000000000000" pitchFamily="2" charset="2"/>
            </a:endParaRPr>
          </a:p>
          <a:p>
            <a:pPr>
              <a:buFont typeface="Wingdings" pitchFamily="2" charset="2"/>
              <a:buChar char="v"/>
            </a:pPr>
            <a:r>
              <a:rPr lang="en-US" sz="1600" dirty="0">
                <a:solidFill>
                  <a:schemeClr val="tx1">
                    <a:lumMod val="75000"/>
                    <a:lumOff val="25000"/>
                  </a:schemeClr>
                </a:solidFill>
                <a:latin typeface="Tw Cen MT" panose="020B0602020104020603" pitchFamily="34" charset="77"/>
                <a:sym typeface="Wingdings" panose="05000000000000000000" pitchFamily="2" charset="2"/>
              </a:rPr>
              <a:t> </a:t>
            </a:r>
            <a:r>
              <a:rPr lang="en-US" sz="1600" dirty="0">
                <a:solidFill>
                  <a:srgbClr val="FC5746"/>
                </a:solidFill>
                <a:latin typeface="Tw Cen MT" panose="020B0602020104020603" pitchFamily="34" charset="77"/>
                <a:sym typeface="Wingdings" panose="05000000000000000000" pitchFamily="2" charset="2"/>
              </a:rPr>
              <a:t>Aniket Purkayastha  </a:t>
            </a:r>
            <a:r>
              <a:rPr lang="en-US" sz="1600" dirty="0">
                <a:latin typeface="Tw Cen MT" panose="020B0602020104020603" pitchFamily="34" charset="77"/>
                <a:sym typeface="Wingdings" panose="05000000000000000000" pitchFamily="2" charset="2"/>
              </a:rPr>
              <a:t>  Hi I, am Aniket Purkayastha. I am Founder and Project Manager of Shop2Earn. My role was managing the development of our product Shop2Earn.</a:t>
            </a:r>
          </a:p>
          <a:p>
            <a:pPr>
              <a:buFont typeface="Wingdings" pitchFamily="2" charset="2"/>
              <a:buChar char="v"/>
            </a:pPr>
            <a:r>
              <a:rPr lang="en-US" sz="1600" dirty="0">
                <a:solidFill>
                  <a:schemeClr val="tx1">
                    <a:lumMod val="75000"/>
                    <a:lumOff val="25000"/>
                  </a:schemeClr>
                </a:solidFill>
                <a:latin typeface="Tw Cen MT" panose="020B0602020104020603" pitchFamily="34" charset="77"/>
                <a:sym typeface="Wingdings" panose="05000000000000000000" pitchFamily="2" charset="2"/>
              </a:rPr>
              <a:t> </a:t>
            </a:r>
            <a:r>
              <a:rPr lang="en-US" sz="1600" dirty="0">
                <a:solidFill>
                  <a:srgbClr val="FC5746"/>
                </a:solidFill>
                <a:latin typeface="Tw Cen MT" panose="020B0602020104020603" pitchFamily="34" charset="77"/>
                <a:sym typeface="Wingdings" panose="05000000000000000000" pitchFamily="2" charset="2"/>
              </a:rPr>
              <a:t>Atindra Shekhar  </a:t>
            </a:r>
            <a:r>
              <a:rPr lang="en-US" sz="1600" dirty="0">
                <a:latin typeface="Tw Cen MT" panose="020B0602020104020603" pitchFamily="34" charset="77"/>
                <a:sym typeface="Wingdings" panose="05000000000000000000" pitchFamily="2" charset="2"/>
              </a:rPr>
              <a:t>  Hi I, am Atindra Shekhar. I am Technical Co – Head of Shop2Earn. My role was developing necessary functionalities required for our project Shop2Earn.</a:t>
            </a:r>
          </a:p>
          <a:p>
            <a:pPr>
              <a:buFont typeface="Wingdings" pitchFamily="2" charset="2"/>
              <a:buChar char="v"/>
            </a:pPr>
            <a:r>
              <a:rPr lang="en-US" sz="1600" dirty="0">
                <a:solidFill>
                  <a:schemeClr val="tx1">
                    <a:lumMod val="75000"/>
                    <a:lumOff val="25000"/>
                  </a:schemeClr>
                </a:solidFill>
                <a:latin typeface="Tw Cen MT" panose="020B0602020104020603" pitchFamily="34" charset="77"/>
                <a:sym typeface="Wingdings" panose="05000000000000000000" pitchFamily="2" charset="2"/>
              </a:rPr>
              <a:t> </a:t>
            </a:r>
            <a:r>
              <a:rPr lang="en-US" sz="1600" dirty="0">
                <a:solidFill>
                  <a:srgbClr val="FC5746"/>
                </a:solidFill>
                <a:latin typeface="Tw Cen MT" panose="020B0602020104020603" pitchFamily="34" charset="77"/>
                <a:sym typeface="Wingdings" panose="05000000000000000000" pitchFamily="2" charset="2"/>
              </a:rPr>
              <a:t>Sadhil Chhabra </a:t>
            </a:r>
            <a:r>
              <a:rPr lang="en-US" sz="1600" dirty="0">
                <a:latin typeface="Tw Cen MT" panose="020B0602020104020603" pitchFamily="34" charset="77"/>
                <a:sym typeface="Wingdings" panose="05000000000000000000" pitchFamily="2" charset="2"/>
              </a:rPr>
              <a:t> Hi I, am Sadhil Chhabra. I am Design Head of Shop2Earn. My role was designing the Front-End aspects of Shop2Earn.</a:t>
            </a:r>
          </a:p>
          <a:p>
            <a:pPr>
              <a:buFont typeface="Wingdings" pitchFamily="2" charset="2"/>
              <a:buChar char="v"/>
            </a:pPr>
            <a:r>
              <a:rPr lang="en-US" sz="1600" dirty="0">
                <a:solidFill>
                  <a:schemeClr val="tx1">
                    <a:lumMod val="75000"/>
                    <a:lumOff val="25000"/>
                  </a:schemeClr>
                </a:solidFill>
                <a:latin typeface="Tw Cen MT" panose="020B0602020104020603" pitchFamily="34" charset="77"/>
                <a:sym typeface="Wingdings" panose="05000000000000000000" pitchFamily="2" charset="2"/>
              </a:rPr>
              <a:t> </a:t>
            </a:r>
            <a:r>
              <a:rPr lang="en-US" sz="1600" dirty="0">
                <a:solidFill>
                  <a:srgbClr val="FC5746"/>
                </a:solidFill>
                <a:latin typeface="Tw Cen MT" panose="020B0602020104020603" pitchFamily="34" charset="77"/>
                <a:sym typeface="Wingdings" panose="05000000000000000000" pitchFamily="2" charset="2"/>
              </a:rPr>
              <a:t>Pranjal Gupta  </a:t>
            </a:r>
            <a:r>
              <a:rPr lang="en-US" sz="1600" dirty="0">
                <a:latin typeface="Tw Cen MT" panose="020B0602020104020603" pitchFamily="34" charset="77"/>
                <a:sym typeface="Wingdings" panose="05000000000000000000" pitchFamily="2" charset="2"/>
              </a:rPr>
              <a:t> Hi I, am Pranjal Gupta. I am Technical Head of Shop2Earn. My role was maintaining the necessary Data and combining Front-End and Back-End of Shop2Earn.</a:t>
            </a:r>
          </a:p>
          <a:p>
            <a:pPr>
              <a:buFont typeface="Wingdings" pitchFamily="2" charset="2"/>
              <a:buChar char="v"/>
            </a:pPr>
            <a:endParaRPr lang="en-US" sz="1000" dirty="0">
              <a:latin typeface="Tw Cen MT" panose="020B0602020104020603" pitchFamily="34" charset="77"/>
            </a:endParaRPr>
          </a:p>
        </p:txBody>
      </p:sp>
      <p:pic>
        <p:nvPicPr>
          <p:cNvPr id="6" name="Picture 5" descr="Graphical user interface, application, Teams&#10;&#10;Description automatically generated">
            <a:extLst>
              <a:ext uri="{FF2B5EF4-FFF2-40B4-BE49-F238E27FC236}">
                <a16:creationId xmlns:a16="http://schemas.microsoft.com/office/drawing/2014/main" id="{1A2DB34C-80B7-485D-B166-91A80338B69D}"/>
              </a:ext>
            </a:extLst>
          </p:cNvPr>
          <p:cNvPicPr>
            <a:picLocks noChangeAspect="1"/>
          </p:cNvPicPr>
          <p:nvPr/>
        </p:nvPicPr>
        <p:blipFill rotWithShape="1">
          <a:blip r:embed="rId2">
            <a:extLst>
              <a:ext uri="{28A0092B-C50C-407E-A947-70E740481C1C}">
                <a14:useLocalDpi xmlns:a14="http://schemas.microsoft.com/office/drawing/2010/main" val="0"/>
              </a:ext>
            </a:extLst>
          </a:blip>
          <a:srcRect t="39085" b="17745"/>
          <a:stretch/>
        </p:blipFill>
        <p:spPr>
          <a:xfrm>
            <a:off x="0" y="0"/>
            <a:ext cx="12191999" cy="360759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Tree>
    <p:extLst>
      <p:ext uri="{BB962C8B-B14F-4D97-AF65-F5344CB8AC3E}">
        <p14:creationId xmlns:p14="http://schemas.microsoft.com/office/powerpoint/2010/main" val="22298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855FEB-3D50-7F4A-B599-C56DDA7566CE}"/>
              </a:ext>
            </a:extLst>
          </p:cNvPr>
          <p:cNvSpPr>
            <a:spLocks noGrp="1"/>
          </p:cNvSpPr>
          <p:nvPr>
            <p:ph type="title"/>
          </p:nvPr>
        </p:nvSpPr>
        <p:spPr>
          <a:xfrm>
            <a:off x="529319" y="351692"/>
            <a:ext cx="10515600" cy="987304"/>
          </a:xfrm>
        </p:spPr>
        <p:txBody>
          <a:bodyPr vert="horz" lIns="91440" tIns="45720" rIns="91440" bIns="45720" rtlCol="0" anchor="ctr">
            <a:normAutofit/>
          </a:bodyPr>
          <a:lstStyle/>
          <a:p>
            <a:r>
              <a:rPr lang="en-US" sz="3600" b="1" dirty="0">
                <a:solidFill>
                  <a:schemeClr val="tx1">
                    <a:lumMod val="65000"/>
                    <a:lumOff val="35000"/>
                  </a:schemeClr>
                </a:solidFill>
                <a:latin typeface="Cavolini" panose="03000502040302020204" pitchFamily="66" charset="0"/>
                <a:cs typeface="Cavolini" panose="03000502040302020204" pitchFamily="66" charset="0"/>
              </a:rPr>
              <a:t>Milestones </a:t>
            </a:r>
            <a:r>
              <a:rPr lang="en-US" sz="2000" b="1" dirty="0">
                <a:solidFill>
                  <a:schemeClr val="accent5"/>
                </a:solidFill>
                <a:latin typeface="Cavolini" panose="03000502040302020204" pitchFamily="66" charset="0"/>
                <a:cs typeface="Cavolini" panose="03000502040302020204" pitchFamily="66" charset="0"/>
              </a:rPr>
              <a:t>(Website Snapshots)</a:t>
            </a:r>
            <a:r>
              <a:rPr lang="en-US" sz="3200" b="1" dirty="0">
                <a:solidFill>
                  <a:schemeClr val="accent5"/>
                </a:solidFill>
              </a:rPr>
              <a:t> </a:t>
            </a:r>
            <a:endParaRPr lang="en-US" sz="5200" b="1" dirty="0">
              <a:solidFill>
                <a:schemeClr val="accent5"/>
              </a:solidFill>
            </a:endParaRPr>
          </a:p>
        </p:txBody>
      </p:sp>
      <p:pic>
        <p:nvPicPr>
          <p:cNvPr id="5" name="Picture 4" descr="Graphical user interface, application, website&#10;&#10;Description automatically generated">
            <a:extLst>
              <a:ext uri="{FF2B5EF4-FFF2-40B4-BE49-F238E27FC236}">
                <a16:creationId xmlns:a16="http://schemas.microsoft.com/office/drawing/2014/main" id="{79D0ABBE-642F-4809-99E7-9ACA462BD7F0}"/>
              </a:ext>
            </a:extLst>
          </p:cNvPr>
          <p:cNvPicPr>
            <a:picLocks noChangeAspect="1"/>
          </p:cNvPicPr>
          <p:nvPr/>
        </p:nvPicPr>
        <p:blipFill rotWithShape="1">
          <a:blip r:embed="rId2">
            <a:extLst>
              <a:ext uri="{28A0092B-C50C-407E-A947-70E740481C1C}">
                <a14:useLocalDpi xmlns:a14="http://schemas.microsoft.com/office/drawing/2010/main" val="0"/>
              </a:ext>
            </a:extLst>
          </a:blip>
          <a:srcRect t="14728" r="-1" b="-2"/>
          <a:stretch/>
        </p:blipFill>
        <p:spPr>
          <a:xfrm>
            <a:off x="529319" y="1338996"/>
            <a:ext cx="11188543" cy="4701319"/>
          </a:xfrm>
          <a:prstGeom prst="rect">
            <a:avLst/>
          </a:prstGeom>
          <a:ln>
            <a:solidFill>
              <a:schemeClr val="tx1">
                <a:lumMod val="65000"/>
                <a:lumOff val="35000"/>
              </a:schemeClr>
            </a:solidFill>
          </a:ln>
        </p:spPr>
      </p:pic>
    </p:spTree>
    <p:extLst>
      <p:ext uri="{BB962C8B-B14F-4D97-AF65-F5344CB8AC3E}">
        <p14:creationId xmlns:p14="http://schemas.microsoft.com/office/powerpoint/2010/main" val="12454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855FEB-3D50-7F4A-B599-C56DDA7566CE}"/>
              </a:ext>
            </a:extLst>
          </p:cNvPr>
          <p:cNvSpPr>
            <a:spLocks noGrp="1"/>
          </p:cNvSpPr>
          <p:nvPr>
            <p:ph type="title"/>
          </p:nvPr>
        </p:nvSpPr>
        <p:spPr>
          <a:xfrm>
            <a:off x="529319" y="351692"/>
            <a:ext cx="10515600" cy="987304"/>
          </a:xfrm>
        </p:spPr>
        <p:txBody>
          <a:bodyPr vert="horz" lIns="91440" tIns="45720" rIns="91440" bIns="45720" rtlCol="0" anchor="ctr">
            <a:normAutofit/>
          </a:bodyPr>
          <a:lstStyle/>
          <a:p>
            <a:r>
              <a:rPr lang="en-US" sz="3600" b="1" dirty="0">
                <a:solidFill>
                  <a:schemeClr val="tx1">
                    <a:lumMod val="65000"/>
                    <a:lumOff val="35000"/>
                  </a:schemeClr>
                </a:solidFill>
                <a:latin typeface="Cavolini" panose="03000502040302020204" pitchFamily="66" charset="0"/>
                <a:cs typeface="Cavolini" panose="03000502040302020204" pitchFamily="66" charset="0"/>
              </a:rPr>
              <a:t>Milestones </a:t>
            </a:r>
            <a:r>
              <a:rPr lang="en-US" sz="2000" b="1" dirty="0">
                <a:solidFill>
                  <a:schemeClr val="accent5"/>
                </a:solidFill>
                <a:latin typeface="Cavolini" panose="03000502040302020204" pitchFamily="66" charset="0"/>
                <a:cs typeface="Cavolini" panose="03000502040302020204" pitchFamily="66" charset="0"/>
              </a:rPr>
              <a:t>(Website Snapshots)</a:t>
            </a:r>
            <a:r>
              <a:rPr lang="en-US" sz="2000" b="1" dirty="0">
                <a:solidFill>
                  <a:schemeClr val="tx1">
                    <a:lumMod val="75000"/>
                    <a:lumOff val="25000"/>
                  </a:schemeClr>
                </a:solidFill>
              </a:rPr>
              <a:t> </a:t>
            </a:r>
          </a:p>
        </p:txBody>
      </p:sp>
      <p:pic>
        <p:nvPicPr>
          <p:cNvPr id="6" name="Picture 5" descr="Graphical user interface&#10;&#10;Description automatically generated with low confidence">
            <a:extLst>
              <a:ext uri="{FF2B5EF4-FFF2-40B4-BE49-F238E27FC236}">
                <a16:creationId xmlns:a16="http://schemas.microsoft.com/office/drawing/2014/main" id="{E808EE91-C572-4583-BF3E-FE4ED6AA59FC}"/>
              </a:ext>
            </a:extLst>
          </p:cNvPr>
          <p:cNvPicPr>
            <a:picLocks noChangeAspect="1"/>
          </p:cNvPicPr>
          <p:nvPr/>
        </p:nvPicPr>
        <p:blipFill rotWithShape="1">
          <a:blip r:embed="rId2">
            <a:extLst>
              <a:ext uri="{28A0092B-C50C-407E-A947-70E740481C1C}">
                <a14:useLocalDpi xmlns:a14="http://schemas.microsoft.com/office/drawing/2010/main" val="0"/>
              </a:ext>
            </a:extLst>
          </a:blip>
          <a:srcRect t="3074" r="-1" b="2325"/>
          <a:stretch/>
        </p:blipFill>
        <p:spPr>
          <a:xfrm>
            <a:off x="529319" y="1338996"/>
            <a:ext cx="11188543" cy="4701319"/>
          </a:xfrm>
          <a:prstGeom prst="rect">
            <a:avLst/>
          </a:prstGeom>
          <a:ln>
            <a:solidFill>
              <a:schemeClr val="tx1">
                <a:lumMod val="65000"/>
                <a:lumOff val="35000"/>
              </a:schemeClr>
            </a:solidFill>
          </a:ln>
        </p:spPr>
      </p:pic>
    </p:spTree>
    <p:extLst>
      <p:ext uri="{BB962C8B-B14F-4D97-AF65-F5344CB8AC3E}">
        <p14:creationId xmlns:p14="http://schemas.microsoft.com/office/powerpoint/2010/main" val="43274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5CF55620-6305-4BC9-B08D-48B85357E056}"/>
              </a:ext>
            </a:extLst>
          </p:cNvPr>
          <p:cNvPicPr>
            <a:picLocks noChangeAspect="1"/>
          </p:cNvPicPr>
          <p:nvPr/>
        </p:nvPicPr>
        <p:blipFill rotWithShape="1">
          <a:blip r:embed="rId2">
            <a:extLst>
              <a:ext uri="{28A0092B-C50C-407E-A947-70E740481C1C}">
                <a14:useLocalDpi xmlns:a14="http://schemas.microsoft.com/office/drawing/2010/main" val="0"/>
              </a:ext>
            </a:extLst>
          </a:blip>
          <a:srcRect t="4768" b="7942"/>
          <a:stretch/>
        </p:blipFill>
        <p:spPr>
          <a:xfrm>
            <a:off x="2522356" y="10"/>
            <a:ext cx="9669642" cy="6857990"/>
          </a:xfrm>
          <a:prstGeom prst="rect">
            <a:avLst/>
          </a:prstGeom>
        </p:spPr>
      </p:pic>
      <p:sp>
        <p:nvSpPr>
          <p:cNvPr id="27" name="Rectangle 2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855FEB-3D50-7F4A-B599-C56DDA7566CE}"/>
              </a:ext>
            </a:extLst>
          </p:cNvPr>
          <p:cNvSpPr>
            <a:spLocks noGrp="1"/>
          </p:cNvSpPr>
          <p:nvPr>
            <p:ph type="title"/>
          </p:nvPr>
        </p:nvSpPr>
        <p:spPr>
          <a:xfrm>
            <a:off x="814185" y="624914"/>
            <a:ext cx="2880945" cy="1483313"/>
          </a:xfrm>
        </p:spPr>
        <p:txBody>
          <a:bodyPr vert="horz" lIns="91440" tIns="45720" rIns="91440" bIns="45720" rtlCol="0" anchor="ctr">
            <a:normAutofit/>
          </a:bodyPr>
          <a:lstStyle/>
          <a:p>
            <a:pPr algn="ctr"/>
            <a:r>
              <a:rPr lang="en-US" sz="3700" b="1" dirty="0">
                <a:latin typeface="Cavolini" panose="03000502040302020204" pitchFamily="66" charset="0"/>
                <a:cs typeface="Cavolini" panose="03000502040302020204" pitchFamily="66" charset="0"/>
              </a:rPr>
              <a:t>Milestones</a:t>
            </a:r>
            <a:r>
              <a:rPr lang="en-US" sz="2000" b="1" dirty="0">
                <a:latin typeface="Cavolini" panose="03000502040302020204" pitchFamily="66" charset="0"/>
                <a:cs typeface="Cavolini" panose="03000502040302020204" pitchFamily="66" charset="0"/>
              </a:rPr>
              <a:t>(Future Works)</a:t>
            </a:r>
          </a:p>
        </p:txBody>
      </p:sp>
      <p:sp>
        <p:nvSpPr>
          <p:cNvPr id="4" name="TextBox 3">
            <a:extLst>
              <a:ext uri="{FF2B5EF4-FFF2-40B4-BE49-F238E27FC236}">
                <a16:creationId xmlns:a16="http://schemas.microsoft.com/office/drawing/2014/main" id="{DA374920-D5D3-4436-A228-43BAED8CCCD9}"/>
              </a:ext>
            </a:extLst>
          </p:cNvPr>
          <p:cNvSpPr txBox="1"/>
          <p:nvPr/>
        </p:nvSpPr>
        <p:spPr>
          <a:xfrm>
            <a:off x="814185" y="2416616"/>
            <a:ext cx="3822189" cy="3236838"/>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latin typeface="Tw Cen MT" panose="020B0602020104020603" pitchFamily="34" charset="0"/>
              </a:rPr>
              <a:t>Applying for patent and trademark.</a:t>
            </a:r>
          </a:p>
          <a:p>
            <a:pPr marL="285750" indent="-228600">
              <a:lnSpc>
                <a:spcPct val="90000"/>
              </a:lnSpc>
              <a:spcAft>
                <a:spcPts val="600"/>
              </a:spcAft>
              <a:buFont typeface="Arial" panose="020B0604020202020204" pitchFamily="34" charset="0"/>
              <a:buChar char="•"/>
            </a:pPr>
            <a:r>
              <a:rPr lang="en-US" sz="2000" dirty="0">
                <a:latin typeface="Tw Cen MT" panose="020B0602020104020603" pitchFamily="34" charset="0"/>
              </a:rPr>
              <a:t>Launching the website and making it functional.</a:t>
            </a:r>
          </a:p>
          <a:p>
            <a:pPr marL="285750" indent="-228600">
              <a:lnSpc>
                <a:spcPct val="90000"/>
              </a:lnSpc>
              <a:spcAft>
                <a:spcPts val="600"/>
              </a:spcAft>
              <a:buFont typeface="Arial" panose="020B0604020202020204" pitchFamily="34" charset="0"/>
              <a:buChar char="•"/>
            </a:pPr>
            <a:r>
              <a:rPr lang="en-US" sz="2000" dirty="0">
                <a:latin typeface="Tw Cen MT" panose="020B0602020104020603" pitchFamily="34" charset="0"/>
              </a:rPr>
              <a:t>Taking customer feedbacks and applying necessary modifications.</a:t>
            </a:r>
          </a:p>
          <a:p>
            <a:pPr marL="285750" indent="-228600">
              <a:lnSpc>
                <a:spcPct val="90000"/>
              </a:lnSpc>
              <a:spcAft>
                <a:spcPts val="600"/>
              </a:spcAft>
              <a:buFont typeface="Arial" panose="020B0604020202020204" pitchFamily="34" charset="0"/>
              <a:buChar char="•"/>
            </a:pPr>
            <a:r>
              <a:rPr lang="en-US" sz="2000" dirty="0">
                <a:latin typeface="Tw Cen MT" panose="020B0602020104020603" pitchFamily="34" charset="0"/>
              </a:rPr>
              <a:t>Extending our market reach up to the National level.</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52125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5C0FEE3-422C-4690-89E6-5EA7CB099974}"/>
              </a:ext>
            </a:extLst>
          </p:cNvPr>
          <p:cNvSpPr txBox="1"/>
          <p:nvPr/>
        </p:nvSpPr>
        <p:spPr>
          <a:xfrm>
            <a:off x="383316" y="1938340"/>
            <a:ext cx="4874484" cy="2981320"/>
          </a:xfrm>
          <a:prstGeom prst="rect">
            <a:avLst/>
          </a:prstGeom>
        </p:spPr>
        <p:txBody>
          <a:bodyPr vert="horz" lIns="91440" tIns="45720" rIns="91440" bIns="45720" rtlCol="0">
            <a:normAutofit lnSpcReduction="10000"/>
          </a:bodyPr>
          <a:lstStyle/>
          <a:p>
            <a:pPr algn="ctr">
              <a:lnSpc>
                <a:spcPct val="90000"/>
              </a:lnSpc>
              <a:spcAft>
                <a:spcPts val="600"/>
              </a:spcAft>
            </a:pPr>
            <a:r>
              <a:rPr lang="en-US" sz="2800" b="1" dirty="0">
                <a:latin typeface="Cavolini" panose="03000502040302020204" pitchFamily="66" charset="0"/>
                <a:cs typeface="Cavolini" panose="03000502040302020204" pitchFamily="66" charset="0"/>
              </a:rPr>
              <a:t>Why there is this </a:t>
            </a:r>
            <a:r>
              <a:rPr lang="en-US" sz="2800" b="1" dirty="0">
                <a:solidFill>
                  <a:schemeClr val="accent2"/>
                </a:solidFill>
                <a:latin typeface="Cavolini" panose="03000502040302020204" pitchFamily="66" charset="0"/>
                <a:cs typeface="Cavolini" panose="03000502040302020204" pitchFamily="66" charset="0"/>
              </a:rPr>
              <a:t>need</a:t>
            </a:r>
            <a:r>
              <a:rPr lang="en-US" sz="2800" b="1" dirty="0">
                <a:latin typeface="Cavolini" panose="03000502040302020204" pitchFamily="66" charset="0"/>
                <a:cs typeface="Cavolini" panose="03000502040302020204" pitchFamily="66" charset="0"/>
              </a:rPr>
              <a:t>?</a:t>
            </a:r>
          </a:p>
          <a:p>
            <a:pPr indent="-228600">
              <a:lnSpc>
                <a:spcPct val="90000"/>
              </a:lnSpc>
              <a:spcAft>
                <a:spcPts val="600"/>
              </a:spcAft>
              <a:buFont typeface="Arial" panose="020B0604020202020204" pitchFamily="34" charset="0"/>
              <a:buChar char="•"/>
            </a:pPr>
            <a:endParaRPr lang="en-US" dirty="0"/>
          </a:p>
          <a:p>
            <a:pPr lvl="1" indent="-228600">
              <a:lnSpc>
                <a:spcPct val="90000"/>
              </a:lnSpc>
              <a:spcAft>
                <a:spcPts val="600"/>
              </a:spcAft>
              <a:buFont typeface="Arial" panose="020B0604020202020204" pitchFamily="34" charset="0"/>
              <a:buChar char="•"/>
            </a:pPr>
            <a:r>
              <a:rPr lang="en-US" sz="2000" dirty="0"/>
              <a:t>Due to Lockdown</a:t>
            </a:r>
          </a:p>
          <a:p>
            <a:pPr>
              <a:lnSpc>
                <a:spcPct val="90000"/>
              </a:lnSpc>
              <a:spcAft>
                <a:spcPts val="600"/>
              </a:spcAft>
            </a:pPr>
            <a:endParaRPr lang="en-US" sz="1600" dirty="0"/>
          </a:p>
          <a:p>
            <a:pPr lvl="1" indent="-228600">
              <a:lnSpc>
                <a:spcPct val="90000"/>
              </a:lnSpc>
              <a:spcAft>
                <a:spcPts val="600"/>
              </a:spcAft>
              <a:buFont typeface="Arial" panose="020B0604020202020204" pitchFamily="34" charset="0"/>
              <a:buChar char="•"/>
            </a:pPr>
            <a:r>
              <a:rPr lang="en-US" sz="2000" dirty="0"/>
              <a:t>Small-Scale businesses do not have financial support</a:t>
            </a:r>
          </a:p>
          <a:p>
            <a:pPr>
              <a:lnSpc>
                <a:spcPct val="90000"/>
              </a:lnSpc>
              <a:spcAft>
                <a:spcPts val="600"/>
              </a:spcAft>
            </a:pPr>
            <a:endParaRPr lang="en-US" sz="1600" dirty="0"/>
          </a:p>
          <a:p>
            <a:pPr lvl="1" indent="-228600">
              <a:lnSpc>
                <a:spcPct val="90000"/>
              </a:lnSpc>
              <a:spcAft>
                <a:spcPts val="600"/>
              </a:spcAft>
              <a:buFont typeface="Arial" panose="020B0604020202020204" pitchFamily="34" charset="0"/>
              <a:buChar char="•"/>
            </a:pPr>
            <a:r>
              <a:rPr lang="en-US" sz="2000" dirty="0"/>
              <a:t>Customers are more prone to shop from branded ventures leaving behind the SMEs to starve</a:t>
            </a:r>
          </a:p>
        </p:txBody>
      </p:sp>
      <p:pic>
        <p:nvPicPr>
          <p:cNvPr id="4" name="Picture 3" descr="Icon&#10;&#10;Description automatically generated">
            <a:extLst>
              <a:ext uri="{FF2B5EF4-FFF2-40B4-BE49-F238E27FC236}">
                <a16:creationId xmlns:a16="http://schemas.microsoft.com/office/drawing/2014/main" id="{2026682E-04E6-46AE-8C7A-51DB60AB47CC}"/>
              </a:ext>
            </a:extLst>
          </p:cNvPr>
          <p:cNvPicPr>
            <a:picLocks noChangeAspect="1"/>
          </p:cNvPicPr>
          <p:nvPr/>
        </p:nvPicPr>
        <p:blipFill rotWithShape="1">
          <a:blip r:embed="rId2">
            <a:extLst>
              <a:ext uri="{28A0092B-C50C-407E-A947-70E740481C1C}">
                <a14:useLocalDpi xmlns:a14="http://schemas.microsoft.com/office/drawing/2010/main" val="0"/>
              </a:ext>
            </a:extLst>
          </a:blip>
          <a:srcRect t="4506"/>
          <a:stretch/>
        </p:blipFill>
        <p:spPr>
          <a:xfrm>
            <a:off x="5081954" y="10"/>
            <a:ext cx="7110045" cy="6857990"/>
          </a:xfrm>
          <a:prstGeom prst="rect">
            <a:avLst/>
          </a:prstGeom>
          <a:effectLst/>
        </p:spPr>
      </p:pic>
    </p:spTree>
    <p:extLst>
      <p:ext uri="{BB962C8B-B14F-4D97-AF65-F5344CB8AC3E}">
        <p14:creationId xmlns:p14="http://schemas.microsoft.com/office/powerpoint/2010/main" val="369853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CDEBBDE3-B0D0-447B-9C4E-5090F6880AFD}"/>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30788" r="10241" b="1"/>
          <a:stretch/>
        </p:blipFill>
        <p:spPr>
          <a:xfrm>
            <a:off x="5797238" y="10"/>
            <a:ext cx="6394152" cy="6857990"/>
          </a:xfrm>
          <a:prstGeom prst="rect">
            <a:avLst/>
          </a:prstGeom>
        </p:spPr>
      </p:pic>
      <p:pic>
        <p:nvPicPr>
          <p:cNvPr id="56" name="Picture 5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3" name="TextBox 2">
            <a:extLst>
              <a:ext uri="{FF2B5EF4-FFF2-40B4-BE49-F238E27FC236}">
                <a16:creationId xmlns:a16="http://schemas.microsoft.com/office/drawing/2014/main" id="{12F7B644-62FF-4EA6-B93D-8E6166B3DEC6}"/>
              </a:ext>
            </a:extLst>
          </p:cNvPr>
          <p:cNvSpPr txBox="1"/>
          <p:nvPr/>
        </p:nvSpPr>
        <p:spPr>
          <a:xfrm>
            <a:off x="377893" y="923193"/>
            <a:ext cx="5718107" cy="6049274"/>
          </a:xfrm>
          <a:prstGeom prst="rect">
            <a:avLst/>
          </a:prstGeom>
        </p:spPr>
        <p:txBody>
          <a:bodyPr vert="horz" lIns="91440" tIns="45720" rIns="91440" bIns="45720" rtlCol="0" anchor="ctr">
            <a:normAutofit/>
          </a:bodyPr>
          <a:lstStyle/>
          <a:p>
            <a:pPr>
              <a:lnSpc>
                <a:spcPct val="90000"/>
              </a:lnSpc>
              <a:spcAft>
                <a:spcPts val="600"/>
              </a:spcAft>
            </a:pPr>
            <a:r>
              <a:rPr lang="en-US" sz="3000" b="1" dirty="0">
                <a:solidFill>
                  <a:srgbClr val="000000"/>
                </a:solidFill>
                <a:latin typeface="Cavolini" panose="03000502040302020204" pitchFamily="66" charset="0"/>
                <a:cs typeface="Cavolini" panose="03000502040302020204" pitchFamily="66" charset="0"/>
              </a:rPr>
              <a:t>Whose </a:t>
            </a:r>
            <a:r>
              <a:rPr lang="en-US" sz="3000" b="1" dirty="0">
                <a:solidFill>
                  <a:schemeClr val="accent2"/>
                </a:solidFill>
                <a:latin typeface="Cavolini" panose="03000502040302020204" pitchFamily="66" charset="0"/>
                <a:cs typeface="Cavolini" panose="03000502040302020204" pitchFamily="66" charset="0"/>
              </a:rPr>
              <a:t>Need</a:t>
            </a:r>
            <a:r>
              <a:rPr lang="en-US" sz="3000" b="1" dirty="0">
                <a:solidFill>
                  <a:srgbClr val="000000"/>
                </a:solidFill>
                <a:latin typeface="Cavolini" panose="03000502040302020204" pitchFamily="66" charset="0"/>
                <a:cs typeface="Cavolini" panose="03000502040302020204" pitchFamily="66" charset="0"/>
              </a:rPr>
              <a:t>?</a:t>
            </a:r>
            <a:r>
              <a:rPr lang="en-US" sz="3000" b="1" i="0" dirty="0">
                <a:solidFill>
                  <a:srgbClr val="000000"/>
                </a:solidFill>
                <a:effectLst/>
                <a:latin typeface="Cavolini" panose="03000502040302020204" pitchFamily="66" charset="0"/>
                <a:cs typeface="Cavolini" panose="03000502040302020204" pitchFamily="66" charset="0"/>
              </a:rPr>
              <a:t> </a:t>
            </a:r>
          </a:p>
          <a:p>
            <a:pPr marL="228600">
              <a:lnSpc>
                <a:spcPct val="90000"/>
              </a:lnSpc>
              <a:spcAft>
                <a:spcPts val="600"/>
              </a:spcAft>
            </a:pPr>
            <a:endParaRPr lang="en-US" sz="2000" dirty="0">
              <a:solidFill>
                <a:srgbClr val="000000"/>
              </a:solidFill>
            </a:endParaRPr>
          </a:p>
          <a:p>
            <a:pPr marL="571500" indent="-342900">
              <a:lnSpc>
                <a:spcPct val="90000"/>
              </a:lnSpc>
              <a:spcAft>
                <a:spcPts val="600"/>
              </a:spcAft>
              <a:buFont typeface="Arial" panose="020B0604020202020204" pitchFamily="34" charset="0"/>
              <a:buChar char="•"/>
            </a:pPr>
            <a:r>
              <a:rPr lang="en-US" sz="2100" dirty="0">
                <a:solidFill>
                  <a:srgbClr val="000000"/>
                </a:solidFill>
              </a:rPr>
              <a:t>Small Scale Businesses (</a:t>
            </a:r>
            <a:r>
              <a:rPr lang="en-US" sz="2100" i="1" dirty="0">
                <a:solidFill>
                  <a:srgbClr val="000000"/>
                </a:solidFill>
              </a:rPr>
              <a:t>Homemade Artifacts, Handicrafts etc</a:t>
            </a:r>
            <a:r>
              <a:rPr lang="en-US" sz="2100" dirty="0">
                <a:solidFill>
                  <a:srgbClr val="000000"/>
                </a:solidFill>
              </a:rPr>
              <a:t>.)</a:t>
            </a:r>
          </a:p>
          <a:p>
            <a:pPr marL="228600">
              <a:lnSpc>
                <a:spcPct val="90000"/>
              </a:lnSpc>
              <a:spcAft>
                <a:spcPts val="600"/>
              </a:spcAft>
            </a:pPr>
            <a:endParaRPr lang="en-US" sz="2100" dirty="0">
              <a:solidFill>
                <a:srgbClr val="000000"/>
              </a:solidFill>
            </a:endParaRPr>
          </a:p>
          <a:p>
            <a:pPr marL="571500" indent="-342900">
              <a:lnSpc>
                <a:spcPct val="90000"/>
              </a:lnSpc>
              <a:spcAft>
                <a:spcPts val="600"/>
              </a:spcAft>
              <a:buFont typeface="Arial" panose="020B0604020202020204" pitchFamily="34" charset="0"/>
              <a:buChar char="•"/>
            </a:pPr>
            <a:r>
              <a:rPr lang="en-US" sz="2100" dirty="0">
                <a:solidFill>
                  <a:srgbClr val="000000"/>
                </a:solidFill>
              </a:rPr>
              <a:t>Jobless Individuals (</a:t>
            </a:r>
            <a:r>
              <a:rPr lang="en-US" sz="2100" i="1" dirty="0">
                <a:solidFill>
                  <a:srgbClr val="000000"/>
                </a:solidFill>
              </a:rPr>
              <a:t>Mainly Students, Housewives, people that were laid off from there jobs etc.</a:t>
            </a:r>
            <a:r>
              <a:rPr lang="en-US" sz="2100" dirty="0">
                <a:solidFill>
                  <a:srgbClr val="000000"/>
                </a:solidFill>
              </a:rPr>
              <a:t>)</a:t>
            </a:r>
          </a:p>
          <a:p>
            <a:pPr marL="571500" indent="-342900">
              <a:lnSpc>
                <a:spcPct val="90000"/>
              </a:lnSpc>
              <a:spcAft>
                <a:spcPts val="600"/>
              </a:spcAft>
              <a:buFont typeface="Arial" panose="020B0604020202020204" pitchFamily="34" charset="0"/>
              <a:buChar char="•"/>
            </a:pPr>
            <a:endParaRPr lang="en-US" sz="2100" dirty="0">
              <a:solidFill>
                <a:srgbClr val="000000"/>
              </a:solidFill>
            </a:endParaRPr>
          </a:p>
          <a:p>
            <a:pPr marL="571500" indent="-342900">
              <a:lnSpc>
                <a:spcPct val="90000"/>
              </a:lnSpc>
              <a:spcAft>
                <a:spcPts val="600"/>
              </a:spcAft>
              <a:buFont typeface="Arial" panose="020B0604020202020204" pitchFamily="34" charset="0"/>
              <a:buChar char="•"/>
            </a:pPr>
            <a:r>
              <a:rPr lang="en-US" sz="2100" dirty="0">
                <a:solidFill>
                  <a:srgbClr val="000000"/>
                </a:solidFill>
              </a:rPr>
              <a:t>Consumers of the product</a:t>
            </a:r>
          </a:p>
          <a:p>
            <a:pPr marL="571500" indent="-342900">
              <a:lnSpc>
                <a:spcPct val="90000"/>
              </a:lnSpc>
              <a:spcAft>
                <a:spcPts val="600"/>
              </a:spcAft>
              <a:buFont typeface="Arial" panose="020B0604020202020204" pitchFamily="34" charset="0"/>
              <a:buChar char="•"/>
            </a:pPr>
            <a:endParaRPr lang="en-US" sz="2100" dirty="0">
              <a:solidFill>
                <a:srgbClr val="000000"/>
              </a:solidFill>
            </a:endParaRPr>
          </a:p>
          <a:p>
            <a:pPr>
              <a:lnSpc>
                <a:spcPct val="90000"/>
              </a:lnSpc>
              <a:spcAft>
                <a:spcPts val="600"/>
              </a:spcAft>
            </a:pPr>
            <a:r>
              <a:rPr lang="en-US" sz="2100" dirty="0">
                <a:solidFill>
                  <a:srgbClr val="000000"/>
                </a:solidFill>
              </a:rPr>
              <a:t>	</a:t>
            </a:r>
            <a:endParaRPr lang="en-US" sz="1100" dirty="0">
              <a:solidFill>
                <a:srgbClr val="000000"/>
              </a:solidFill>
            </a:endParaRPr>
          </a:p>
          <a:p>
            <a:pPr>
              <a:lnSpc>
                <a:spcPct val="90000"/>
              </a:lnSpc>
              <a:spcAft>
                <a:spcPts val="600"/>
              </a:spcAft>
            </a:pPr>
            <a:endParaRPr lang="en-US" sz="1100" dirty="0">
              <a:solidFill>
                <a:srgbClr val="000000"/>
              </a:solidFill>
            </a:endParaRPr>
          </a:p>
          <a:p>
            <a:pPr marL="285750" indent="-228600">
              <a:lnSpc>
                <a:spcPct val="90000"/>
              </a:lnSpc>
              <a:spcAft>
                <a:spcPts val="600"/>
              </a:spcAft>
              <a:buFont typeface="Arial" panose="020B0604020202020204" pitchFamily="34" charset="0"/>
              <a:buChar char="•"/>
            </a:pPr>
            <a:endParaRPr lang="en-US" sz="1100" b="0" i="0" dirty="0">
              <a:solidFill>
                <a:srgbClr val="000000"/>
              </a:solidFill>
              <a:effectLst/>
            </a:endParaRPr>
          </a:p>
          <a:p>
            <a:pPr indent="-228600">
              <a:lnSpc>
                <a:spcPct val="90000"/>
              </a:lnSpc>
              <a:spcAft>
                <a:spcPts val="600"/>
              </a:spcAft>
              <a:buFont typeface="Arial" panose="020B0604020202020204" pitchFamily="34" charset="0"/>
              <a:buChar char="•"/>
            </a:pPr>
            <a:endParaRPr lang="en-US" sz="1100" b="0" i="0" dirty="0">
              <a:solidFill>
                <a:srgbClr val="000000"/>
              </a:solidFill>
              <a:effectLst/>
            </a:endParaRPr>
          </a:p>
        </p:txBody>
      </p:sp>
    </p:spTree>
    <p:extLst>
      <p:ext uri="{BB962C8B-B14F-4D97-AF65-F5344CB8AC3E}">
        <p14:creationId xmlns:p14="http://schemas.microsoft.com/office/powerpoint/2010/main" val="234447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ED73E0-71E5-49E7-9675-382E173CEB2D}"/>
              </a:ext>
            </a:extLst>
          </p:cNvPr>
          <p:cNvSpPr>
            <a:spLocks noGrp="1"/>
          </p:cNvSpPr>
          <p:nvPr>
            <p:ph type="title"/>
          </p:nvPr>
        </p:nvSpPr>
        <p:spPr>
          <a:xfrm>
            <a:off x="640080" y="844062"/>
            <a:ext cx="3624189" cy="1438148"/>
          </a:xfrm>
        </p:spPr>
        <p:txBody>
          <a:bodyPr vert="horz" lIns="91440" tIns="45720" rIns="91440" bIns="45720" rtlCol="0" anchor="b">
            <a:normAutofit/>
          </a:bodyPr>
          <a:lstStyle/>
          <a:p>
            <a:r>
              <a:rPr lang="en-US" b="1" dirty="0">
                <a:solidFill>
                  <a:srgbClr val="ED7D31"/>
                </a:solidFill>
                <a:latin typeface="Cavolini" panose="03000502040302020204" pitchFamily="66" charset="0"/>
                <a:cs typeface="Cavolini" panose="03000502040302020204" pitchFamily="66" charset="0"/>
              </a:rPr>
              <a:t>Problem</a:t>
            </a:r>
            <a:r>
              <a:rPr lang="en-US" b="1" dirty="0">
                <a:latin typeface="Cavolini" panose="03000502040302020204" pitchFamily="66" charset="0"/>
                <a:cs typeface="Cavolini" panose="03000502040302020204" pitchFamily="66" charset="0"/>
              </a:rPr>
              <a:t> Statement</a:t>
            </a:r>
          </a:p>
        </p:txBody>
      </p:sp>
      <p:sp>
        <p:nvSpPr>
          <p:cNvPr id="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013AD9C-5CC1-4B77-B111-CEEB2BBF396F}"/>
              </a:ext>
            </a:extLst>
          </p:cNvPr>
          <p:cNvSpPr txBox="1"/>
          <p:nvPr/>
        </p:nvSpPr>
        <p:spPr>
          <a:xfrm>
            <a:off x="640080" y="2909771"/>
            <a:ext cx="4368602" cy="3320668"/>
          </a:xfrm>
          <a:prstGeom prst="rect">
            <a:avLst/>
          </a:prstGeom>
        </p:spPr>
        <p:txBody>
          <a:bodyPr vert="horz" lIns="91440" tIns="45720" rIns="91440" bIns="45720" rtlCol="0">
            <a:normAutofit/>
          </a:bodyPr>
          <a:lstStyle/>
          <a:p>
            <a:pPr>
              <a:lnSpc>
                <a:spcPct val="90000"/>
              </a:lnSpc>
              <a:spcAft>
                <a:spcPts val="600"/>
              </a:spcAft>
            </a:pPr>
            <a:r>
              <a:rPr lang="en-US" sz="1700" dirty="0"/>
              <a:t>SME's lack financial support to properly advertise their products and to increase their market outreach moreover, due to stiff completion from big e- commerce giants, people are not buying products from SME’s.</a:t>
            </a:r>
          </a:p>
          <a:p>
            <a:pPr indent="-228600">
              <a:lnSpc>
                <a:spcPct val="90000"/>
              </a:lnSpc>
              <a:spcAft>
                <a:spcPts val="600"/>
              </a:spcAft>
              <a:buFont typeface="Arial" panose="020B0604020202020204" pitchFamily="34" charset="0"/>
              <a:buChar char="•"/>
            </a:pPr>
            <a:endParaRPr lang="en-US" sz="1700" dirty="0"/>
          </a:p>
          <a:p>
            <a:pPr>
              <a:lnSpc>
                <a:spcPct val="90000"/>
              </a:lnSpc>
              <a:spcAft>
                <a:spcPts val="600"/>
              </a:spcAft>
            </a:pPr>
            <a:r>
              <a:rPr lang="en-US" sz="1700" dirty="0"/>
              <a:t>Because of COVID-19 pandemic and consequent change in buying habits (online mode of buying) there condition has already worsened and many sme's are at the verge of closure.</a:t>
            </a:r>
            <a:endParaRPr lang="en-US" sz="1700" dirty="0">
              <a:effectLst/>
            </a:endParaRPr>
          </a:p>
        </p:txBody>
      </p:sp>
      <p:pic>
        <p:nvPicPr>
          <p:cNvPr id="5" name="Picture 4" descr="A picture containing text&#10;&#10;Description automatically generated">
            <a:extLst>
              <a:ext uri="{FF2B5EF4-FFF2-40B4-BE49-F238E27FC236}">
                <a16:creationId xmlns:a16="http://schemas.microsoft.com/office/drawing/2014/main" id="{AE0AC957-9739-4FC2-87C5-1C700A0D3F50}"/>
              </a:ext>
            </a:extLst>
          </p:cNvPr>
          <p:cNvPicPr>
            <a:picLocks noChangeAspect="1"/>
          </p:cNvPicPr>
          <p:nvPr/>
        </p:nvPicPr>
        <p:blipFill rotWithShape="1">
          <a:blip r:embed="rId2">
            <a:extLst>
              <a:ext uri="{28A0092B-C50C-407E-A947-70E740481C1C}">
                <a14:useLocalDpi xmlns:a14="http://schemas.microsoft.com/office/drawing/2010/main" val="0"/>
              </a:ext>
            </a:extLst>
          </a:blip>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1312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C22392-BDF4-4B82-9DFE-FEE4EAA76592}"/>
              </a:ext>
            </a:extLst>
          </p:cNvPr>
          <p:cNvSpPr txBox="1"/>
          <p:nvPr/>
        </p:nvSpPr>
        <p:spPr>
          <a:xfrm>
            <a:off x="971754" y="542925"/>
            <a:ext cx="10877740" cy="11541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volini" panose="03000502040302020204" pitchFamily="66" charset="0"/>
                <a:cs typeface="Cavolini" panose="03000502040302020204" pitchFamily="66" charset="0"/>
              </a:rPr>
              <a:t>How </a:t>
            </a:r>
            <a:r>
              <a:rPr kumimoji="0" lang="en-US" sz="2800" b="1" i="0" u="none" strike="noStrike" kern="1200" cap="none" spc="0" normalizeH="0" baseline="0" noProof="0" dirty="0">
                <a:ln>
                  <a:noFill/>
                </a:ln>
                <a:solidFill>
                  <a:srgbClr val="FF0000"/>
                </a:solidFill>
                <a:effectLst/>
                <a:uLnTx/>
                <a:uFillTx/>
                <a:latin typeface="Cavolini" panose="03000502040302020204" pitchFamily="66" charset="0"/>
                <a:cs typeface="Cavolini" panose="03000502040302020204" pitchFamily="66" charset="0"/>
              </a:rPr>
              <a:t>Big</a:t>
            </a:r>
            <a:r>
              <a:rPr kumimoji="0" lang="en-US" sz="2800" b="1" i="0" u="none" strike="noStrike" kern="1200" cap="none" spc="0" normalizeH="0" baseline="0" noProof="0" dirty="0">
                <a:ln>
                  <a:noFill/>
                </a:ln>
                <a:solidFill>
                  <a:prstClr val="black"/>
                </a:solidFill>
                <a:effectLst/>
                <a:uLnTx/>
                <a:uFillTx/>
                <a:latin typeface="Cavolini" panose="03000502040302020204" pitchFamily="66" charset="0"/>
                <a:cs typeface="Cavolini" panose="03000502040302020204" pitchFamily="66" charset="0"/>
              </a:rPr>
              <a:t> is the </a:t>
            </a:r>
            <a:r>
              <a:rPr kumimoji="0" lang="en-US" sz="2800" b="1" i="0" u="none" strike="noStrike" kern="1200" cap="none" spc="0" normalizeH="0" baseline="0" noProof="0" dirty="0">
                <a:ln>
                  <a:noFill/>
                </a:ln>
                <a:solidFill>
                  <a:schemeClr val="accent5">
                    <a:lumMod val="75000"/>
                  </a:schemeClr>
                </a:solidFill>
                <a:effectLst/>
                <a:uLnTx/>
                <a:uFillTx/>
                <a:latin typeface="Cavolini" panose="03000502040302020204" pitchFamily="66" charset="0"/>
                <a:cs typeface="Cavolini" panose="03000502040302020204" pitchFamily="66" charset="0"/>
              </a:rPr>
              <a:t>problem</a:t>
            </a:r>
            <a:r>
              <a:rPr kumimoji="0" lang="en-US" sz="2800" b="1" i="0" u="none" strike="noStrike" kern="1200" cap="none" spc="0" normalizeH="0" baseline="0" noProof="0" dirty="0">
                <a:ln>
                  <a:noFill/>
                </a:ln>
                <a:solidFill>
                  <a:prstClr val="black"/>
                </a:solidFill>
                <a:effectLst/>
                <a:uLnTx/>
                <a:uFillTx/>
                <a:latin typeface="Cavolini" panose="03000502040302020204" pitchFamily="66" charset="0"/>
                <a:cs typeface="Cavolini" panose="03000502040302020204" pitchFamily="66"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prstClr val="black"/>
              </a:solidFill>
              <a:effectLst/>
              <a:uLnTx/>
              <a:uFillTx/>
              <a:latin typeface="Cavolini" panose="03000502040302020204" pitchFamily="66" charset="0"/>
              <a:cs typeface="Cavolini" panose="03000502040302020204" pitchFamily="66"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 estimated 12.2 crore people have lost their jobs due to the Covid-19 pandemic in India.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8" name="Chart 7">
            <a:extLst>
              <a:ext uri="{FF2B5EF4-FFF2-40B4-BE49-F238E27FC236}">
                <a16:creationId xmlns:a16="http://schemas.microsoft.com/office/drawing/2014/main" id="{6882C47B-667C-49B8-8BD1-0E5B1D27373C}"/>
              </a:ext>
            </a:extLst>
          </p:cNvPr>
          <p:cNvGraphicFramePr/>
          <p:nvPr>
            <p:extLst>
              <p:ext uri="{D42A27DB-BD31-4B8C-83A1-F6EECF244321}">
                <p14:modId xmlns:p14="http://schemas.microsoft.com/office/powerpoint/2010/main" val="4009910157"/>
              </p:ext>
            </p:extLst>
          </p:nvPr>
        </p:nvGraphicFramePr>
        <p:xfrm>
          <a:off x="1687420" y="1266762"/>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636FF3F5-2BE7-41BB-9422-5A4995330053}"/>
              </a:ext>
            </a:extLst>
          </p:cNvPr>
          <p:cNvSpPr txBox="1"/>
          <p:nvPr/>
        </p:nvSpPr>
        <p:spPr>
          <a:xfrm>
            <a:off x="8550111" y="5316718"/>
            <a:ext cx="3139126" cy="369332"/>
          </a:xfrm>
          <a:prstGeom prst="rect">
            <a:avLst/>
          </a:prstGeom>
          <a:noFill/>
        </p:spPr>
        <p:txBody>
          <a:bodyPr wrap="square" rtlCol="0">
            <a:spAutoFit/>
          </a:bodyPr>
          <a:lstStyle/>
          <a:p>
            <a:r>
              <a:rPr lang="en-US" dirty="0"/>
              <a:t>Source: India Today</a:t>
            </a:r>
            <a:endParaRPr lang="en-IN" dirty="0"/>
          </a:p>
        </p:txBody>
      </p:sp>
    </p:spTree>
    <p:extLst>
      <p:ext uri="{BB962C8B-B14F-4D97-AF65-F5344CB8AC3E}">
        <p14:creationId xmlns:p14="http://schemas.microsoft.com/office/powerpoint/2010/main" val="353239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CBD5B6C-629C-4DE4-B73B-2010BF0D0863}"/>
              </a:ext>
            </a:extLst>
          </p:cNvPr>
          <p:cNvSpPr txBox="1"/>
          <p:nvPr/>
        </p:nvSpPr>
        <p:spPr>
          <a:xfrm>
            <a:off x="980991" y="363317"/>
            <a:ext cx="9603096" cy="1674905"/>
          </a:xfrm>
          <a:prstGeom prst="rect">
            <a:avLst/>
          </a:prstGeom>
        </p:spPr>
        <p:txBody>
          <a:bodyPr vert="horz" lIns="91440" tIns="45720" rIns="91440" bIns="45720" rtlCol="0" anchor="ctr">
            <a:normAutofit lnSpcReduction="10000"/>
          </a:bodyPr>
          <a:lstStyle/>
          <a:p>
            <a:pPr marL="285750" marR="0" lvl="0" indent="-228600" algn="just"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dirty="0">
                <a:ln>
                  <a:noFill/>
                </a:ln>
                <a:effectLst/>
                <a:uLnTx/>
                <a:uFillTx/>
              </a:rPr>
              <a:t>In a June survey by the All-India Manufacturers Organization, about one-third of small and medium-sized enterprises indicated that their businesses were beyond saving.</a:t>
            </a:r>
          </a:p>
          <a:p>
            <a:pPr marL="0" marR="0" lvl="0" indent="-228600" algn="just" fontAlgn="auto">
              <a:lnSpc>
                <a:spcPct val="90000"/>
              </a:lnSpc>
              <a:spcBef>
                <a:spcPts val="0"/>
              </a:spcBef>
              <a:spcAft>
                <a:spcPts val="600"/>
              </a:spcAft>
              <a:buClrTx/>
              <a:buSzTx/>
              <a:buFont typeface="Arial" panose="020B0604020202020204" pitchFamily="34" charset="0"/>
              <a:buChar char="•"/>
              <a:tabLst/>
              <a:defRPr/>
            </a:pPr>
            <a:endParaRPr kumimoji="0" lang="en-US" sz="1100" b="0" i="0" u="none" strike="noStrike" cap="none" spc="0" normalizeH="0" baseline="0" noProof="0" dirty="0">
              <a:ln>
                <a:noFill/>
              </a:ln>
              <a:effectLst/>
              <a:uLnTx/>
              <a:uFillTx/>
            </a:endParaRPr>
          </a:p>
          <a:p>
            <a:pPr marL="285750" marR="0" lvl="0" indent="-228600" algn="just"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dirty="0">
                <a:ln>
                  <a:noFill/>
                </a:ln>
                <a:effectLst/>
                <a:uLnTx/>
                <a:uFillTx/>
              </a:rPr>
              <a:t>The credit rating agency has warned in its study that coronavirus crisis will knock off a fifth of the revenues of small and medium enterprises (SMEs), as the Indian economy is pegged to shrink 5% in FY21 owing to weak demand due to COVID-19 pandemic and the subsequent lockdown.</a:t>
            </a:r>
          </a:p>
          <a:p>
            <a:pPr marL="28575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100" b="0" i="0" u="none" strike="noStrike" cap="none" spc="0" normalizeH="0" baseline="0" noProof="0" dirty="0">
              <a:ln>
                <a:noFill/>
              </a:ln>
              <a:effectLst/>
              <a:uLnTx/>
              <a:uFillTx/>
            </a:endParaRPr>
          </a:p>
        </p:txBody>
      </p:sp>
      <p:pic>
        <p:nvPicPr>
          <p:cNvPr id="9" name="Picture 8">
            <a:extLst>
              <a:ext uri="{FF2B5EF4-FFF2-40B4-BE49-F238E27FC236}">
                <a16:creationId xmlns:a16="http://schemas.microsoft.com/office/drawing/2014/main" id="{CCC80F19-30BC-42D4-805A-F730C7722269}"/>
              </a:ext>
            </a:extLst>
          </p:cNvPr>
          <p:cNvPicPr>
            <a:picLocks noChangeAspect="1"/>
          </p:cNvPicPr>
          <p:nvPr/>
        </p:nvPicPr>
        <p:blipFill>
          <a:blip r:embed="rId2"/>
          <a:stretch>
            <a:fillRect/>
          </a:stretch>
        </p:blipFill>
        <p:spPr>
          <a:xfrm>
            <a:off x="1607913" y="2411564"/>
            <a:ext cx="8883978" cy="4286520"/>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EDF03FAD-1B08-4BD8-871A-94465955FF38}"/>
              </a:ext>
            </a:extLst>
          </p:cNvPr>
          <p:cNvSpPr txBox="1"/>
          <p:nvPr/>
        </p:nvSpPr>
        <p:spPr>
          <a:xfrm>
            <a:off x="1607913" y="2038222"/>
            <a:ext cx="3295932" cy="338554"/>
          </a:xfrm>
          <a:prstGeom prst="rect">
            <a:avLst/>
          </a:prstGeom>
          <a:noFill/>
        </p:spPr>
        <p:txBody>
          <a:bodyPr wrap="square" rtlCol="0">
            <a:spAutoFit/>
          </a:bodyPr>
          <a:lstStyle/>
          <a:p>
            <a:pPr>
              <a:spcAft>
                <a:spcPts val="600"/>
              </a:spcAft>
            </a:pPr>
            <a:r>
              <a:rPr lang="en-US" sz="1600" i="1" dirty="0"/>
              <a:t>Source: intracen</a:t>
            </a:r>
            <a:endParaRPr lang="en-IN" sz="1600" i="1" dirty="0"/>
          </a:p>
        </p:txBody>
      </p:sp>
    </p:spTree>
    <p:extLst>
      <p:ext uri="{BB962C8B-B14F-4D97-AF65-F5344CB8AC3E}">
        <p14:creationId xmlns:p14="http://schemas.microsoft.com/office/powerpoint/2010/main" val="8886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Icon&#10;&#10;Description automatically generated with medium confidence">
            <a:extLst>
              <a:ext uri="{FF2B5EF4-FFF2-40B4-BE49-F238E27FC236}">
                <a16:creationId xmlns:a16="http://schemas.microsoft.com/office/drawing/2014/main" id="{5FA22E9E-0360-48A4-8A92-8E35FCA650A9}"/>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5621" r="11445"/>
          <a:stretch/>
        </p:blipFill>
        <p:spPr>
          <a:xfrm>
            <a:off x="5797543" y="10"/>
            <a:ext cx="6394152" cy="6857990"/>
          </a:xfrm>
          <a:prstGeom prst="rect">
            <a:avLst/>
          </a:prstGeom>
        </p:spPr>
      </p:pic>
      <p:pic>
        <p:nvPicPr>
          <p:cNvPr id="19" name="Picture 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4" name="Rectangle 3">
            <a:extLst>
              <a:ext uri="{FF2B5EF4-FFF2-40B4-BE49-F238E27FC236}">
                <a16:creationId xmlns:a16="http://schemas.microsoft.com/office/drawing/2014/main" id="{413DEB4D-0EB1-41EA-A9B2-1DA34A9DB327}"/>
              </a:ext>
            </a:extLst>
          </p:cNvPr>
          <p:cNvSpPr/>
          <p:nvPr/>
        </p:nvSpPr>
        <p:spPr>
          <a:xfrm>
            <a:off x="257908" y="374841"/>
            <a:ext cx="5741377" cy="5973178"/>
          </a:xfrm>
          <a:prstGeom prst="rect">
            <a:avLst/>
          </a:prstGeom>
        </p:spPr>
        <p:txBody>
          <a:bodyPr vert="horz" lIns="91440" tIns="45720" rIns="91440" bIns="45720" rtlCol="0" anchor="ctr">
            <a:normAutofit fontScale="85000" lnSpcReduction="20000"/>
          </a:bodyPr>
          <a:lstStyle/>
          <a:p>
            <a:pPr marR="0" lvl="0" algn="ctr" fontAlgn="auto">
              <a:lnSpc>
                <a:spcPct val="90000"/>
              </a:lnSpc>
              <a:spcBef>
                <a:spcPts val="0"/>
              </a:spcBef>
              <a:spcAft>
                <a:spcPts val="600"/>
              </a:spcAft>
              <a:buClrTx/>
              <a:buSzTx/>
              <a:tabLst/>
              <a:defRPr/>
            </a:pPr>
            <a:r>
              <a:rPr kumimoji="0" lang="en-US" sz="3800" b="1" i="0" u="none" strike="noStrike" cap="none" spc="0" normalizeH="0" baseline="0" noProof="0" dirty="0">
                <a:ln>
                  <a:noFill/>
                </a:ln>
                <a:solidFill>
                  <a:srgbClr val="000000"/>
                </a:solidFill>
                <a:effectLst/>
                <a:uLnTx/>
                <a:uFillTx/>
                <a:latin typeface="Cavolini" panose="03000502040302020204" pitchFamily="66" charset="0"/>
                <a:cs typeface="Cavolini" panose="03000502040302020204" pitchFamily="66" charset="0"/>
              </a:rPr>
              <a:t>Define </a:t>
            </a:r>
            <a:r>
              <a:rPr kumimoji="0" lang="en-US" sz="3800" b="1" i="0" u="none" strike="noStrike" cap="none" spc="0" normalizeH="0" baseline="0" noProof="0" dirty="0">
                <a:ln>
                  <a:noFill/>
                </a:ln>
                <a:solidFill>
                  <a:schemeClr val="accent1"/>
                </a:solidFill>
                <a:effectLst/>
                <a:uLnTx/>
                <a:uFillTx/>
                <a:latin typeface="Cavolini" panose="03000502040302020204" pitchFamily="66" charset="0"/>
                <a:cs typeface="Cavolini" panose="03000502040302020204" pitchFamily="66" charset="0"/>
              </a:rPr>
              <a:t>Opportunity</a:t>
            </a:r>
          </a:p>
          <a:p>
            <a:pPr marR="0" lvl="0" algn="ctr" fontAlgn="auto">
              <a:lnSpc>
                <a:spcPct val="90000"/>
              </a:lnSpc>
              <a:spcBef>
                <a:spcPts val="0"/>
              </a:spcBef>
              <a:spcAft>
                <a:spcPts val="600"/>
              </a:spcAft>
              <a:buClrTx/>
              <a:buSzTx/>
              <a:tabLst/>
              <a:defRPr/>
            </a:pPr>
            <a:endParaRPr kumimoji="0" lang="en-US" sz="1050" b="1" i="0" u="none" strike="noStrike" cap="none" spc="0" normalizeH="0" baseline="0" noProof="0" dirty="0">
              <a:ln>
                <a:noFill/>
              </a:ln>
              <a:solidFill>
                <a:schemeClr val="accent1"/>
              </a:solidFill>
              <a:effectLst/>
              <a:uLnTx/>
              <a:uFillTx/>
              <a:latin typeface="Cavolini" panose="03000502040302020204" pitchFamily="66" charset="0"/>
              <a:cs typeface="Cavolini" panose="03000502040302020204" pitchFamily="66" charset="0"/>
            </a:endParaRPr>
          </a:p>
          <a:p>
            <a:pPr marR="0" lvl="0" fontAlgn="auto">
              <a:lnSpc>
                <a:spcPct val="90000"/>
              </a:lnSpc>
              <a:spcBef>
                <a:spcPts val="0"/>
              </a:spcBef>
              <a:spcAft>
                <a:spcPts val="600"/>
              </a:spcAft>
              <a:buClrTx/>
              <a:buSzTx/>
              <a:tabLst/>
              <a:defRPr/>
            </a:pPr>
            <a:r>
              <a:rPr kumimoji="0" lang="en-US" sz="1900" b="0" i="0" u="none" strike="noStrike" cap="none" spc="0" normalizeH="0" baseline="0" noProof="0" dirty="0">
                <a:ln>
                  <a:noFill/>
                </a:ln>
                <a:solidFill>
                  <a:srgbClr val="000000"/>
                </a:solidFill>
                <a:effectLst/>
                <a:uLnTx/>
                <a:uFillTx/>
              </a:rPr>
              <a:t>The small-scale industries have shown tremendous growth in their number, production, employment and exports. The below data justifies the facts - </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500" b="1" i="0" u="none" strike="noStrike" cap="none" spc="0" normalizeH="0" baseline="0" noProof="0" dirty="0">
              <a:ln>
                <a:noFill/>
              </a:ln>
              <a:solidFill>
                <a:srgbClr val="000000"/>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900" b="1" i="0" u="none" strike="noStrike" cap="none" spc="0" normalizeH="0" baseline="0" noProof="0" dirty="0">
                <a:ln>
                  <a:noFill/>
                </a:ln>
                <a:solidFill>
                  <a:srgbClr val="000000"/>
                </a:solidFill>
                <a:effectLst/>
                <a:uLnTx/>
                <a:uFillTx/>
              </a:rPr>
              <a:t>Number of SMEs in India:</a:t>
            </a:r>
            <a:r>
              <a:rPr kumimoji="0" lang="en-US" sz="1900" b="0" i="0" u="none" strike="noStrike" cap="none" spc="0" normalizeH="0" baseline="0" noProof="0" dirty="0">
                <a:ln>
                  <a:noFill/>
                </a:ln>
                <a:solidFill>
                  <a:srgbClr val="000000"/>
                </a:solidFill>
                <a:effectLst/>
                <a:uLnTx/>
                <a:uFillTx/>
              </a:rPr>
              <a:t> The number is estimated to be at 42.50 million, registered &amp; unregistered together.  A staggering 95% of the total industrial units in the country.</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900" b="0" i="0" u="none" strike="noStrike" cap="none" spc="0" normalizeH="0" baseline="0" noProof="0" dirty="0">
              <a:ln>
                <a:noFill/>
              </a:ln>
              <a:solidFill>
                <a:srgbClr val="000000"/>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900" b="1" i="0" u="none" strike="noStrike" cap="none" spc="0" normalizeH="0" baseline="0" noProof="0" dirty="0">
                <a:ln>
                  <a:noFill/>
                </a:ln>
                <a:solidFill>
                  <a:srgbClr val="000000"/>
                </a:solidFill>
                <a:effectLst/>
                <a:uLnTx/>
                <a:uFillTx/>
              </a:rPr>
              <a:t>SME &amp; Employment opportunity:</a:t>
            </a:r>
            <a:r>
              <a:rPr kumimoji="0" lang="en-US" sz="1900" b="0" i="0" u="none" strike="noStrike" cap="none" spc="0" normalizeH="0" baseline="0" noProof="0" dirty="0">
                <a:ln>
                  <a:noFill/>
                </a:ln>
                <a:solidFill>
                  <a:srgbClr val="000000"/>
                </a:solidFill>
                <a:effectLst/>
                <a:uLnTx/>
                <a:uFillTx/>
              </a:rPr>
              <a:t> Employs about 106 million, 40% of India’s workforce. Next only to the agricultural sector.</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900" b="0" i="0" u="none" strike="noStrike" cap="none" spc="0" normalizeH="0" baseline="0" noProof="0" dirty="0">
              <a:ln>
                <a:noFill/>
              </a:ln>
              <a:solidFill>
                <a:srgbClr val="000000"/>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900" b="1" i="0" u="none" strike="noStrike" cap="none" spc="0" normalizeH="0" baseline="0" noProof="0" dirty="0">
                <a:ln>
                  <a:noFill/>
                </a:ln>
                <a:solidFill>
                  <a:srgbClr val="000000"/>
                </a:solidFill>
                <a:effectLst/>
                <a:uLnTx/>
                <a:uFillTx/>
              </a:rPr>
              <a:t>Products:</a:t>
            </a:r>
            <a:r>
              <a:rPr kumimoji="0" lang="en-US" sz="1900" b="0" i="0" u="none" strike="noStrike" cap="none" spc="0" normalizeH="0" baseline="0" noProof="0" dirty="0">
                <a:ln>
                  <a:noFill/>
                </a:ln>
                <a:solidFill>
                  <a:srgbClr val="000000"/>
                </a:solidFill>
                <a:effectLst/>
                <a:uLnTx/>
                <a:uFillTx/>
              </a:rPr>
              <a:t> produces more than 6000 products.</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900" b="0" i="0" u="none" strike="noStrike" cap="none" spc="0" normalizeH="0" baseline="0" noProof="0" dirty="0">
              <a:ln>
                <a:noFill/>
              </a:ln>
              <a:solidFill>
                <a:srgbClr val="000000"/>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900" b="1" i="0" u="none" strike="noStrike" cap="none" spc="0" normalizeH="0" baseline="0" noProof="0" dirty="0">
                <a:ln>
                  <a:noFill/>
                </a:ln>
                <a:solidFill>
                  <a:srgbClr val="000000"/>
                </a:solidFill>
                <a:effectLst/>
                <a:uLnTx/>
                <a:uFillTx/>
              </a:rPr>
              <a:t>GDP Contribution:</a:t>
            </a:r>
            <a:r>
              <a:rPr kumimoji="0" lang="en-US" sz="1900" b="0" i="0" u="none" strike="noStrike" cap="none" spc="0" normalizeH="0" baseline="0" noProof="0" dirty="0">
                <a:ln>
                  <a:noFill/>
                </a:ln>
                <a:solidFill>
                  <a:srgbClr val="000000"/>
                </a:solidFill>
                <a:effectLst/>
                <a:uLnTx/>
                <a:uFillTx/>
              </a:rPr>
              <a:t> Currently around 6.11% of the manufacturing GDP and 24.63% of Service sector GDP.</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900" b="0" i="0" u="none" strike="noStrike" cap="none" spc="0" normalizeH="0" baseline="0" noProof="0" dirty="0">
              <a:ln>
                <a:noFill/>
              </a:ln>
              <a:solidFill>
                <a:srgbClr val="000000"/>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900" b="1" i="0" u="none" strike="noStrike" cap="none" spc="0" normalizeH="0" baseline="0" noProof="0" dirty="0">
                <a:ln>
                  <a:noFill/>
                </a:ln>
                <a:solidFill>
                  <a:srgbClr val="000000"/>
                </a:solidFill>
                <a:effectLst/>
                <a:uLnTx/>
                <a:uFillTx/>
              </a:rPr>
              <a:t>SME Output:</a:t>
            </a:r>
            <a:r>
              <a:rPr kumimoji="0" lang="en-US" sz="1900" b="0" i="0" u="none" strike="noStrike" cap="none" spc="0" normalizeH="0" baseline="0" noProof="0" dirty="0">
                <a:ln>
                  <a:noFill/>
                </a:ln>
                <a:solidFill>
                  <a:srgbClr val="000000"/>
                </a:solidFill>
                <a:effectLst/>
                <a:uLnTx/>
                <a:uFillTx/>
              </a:rPr>
              <a:t> 45% of the total Indian manufacturing output.</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900" b="0" i="0" u="none" strike="noStrike" cap="none" spc="0" normalizeH="0" baseline="0" noProof="0" dirty="0">
              <a:ln>
                <a:noFill/>
              </a:ln>
              <a:solidFill>
                <a:srgbClr val="000000"/>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900" b="1" i="0" u="none" strike="noStrike" cap="none" spc="0" normalizeH="0" baseline="0" noProof="0" dirty="0">
                <a:ln>
                  <a:noFill/>
                </a:ln>
                <a:solidFill>
                  <a:srgbClr val="000000"/>
                </a:solidFill>
                <a:effectLst/>
                <a:uLnTx/>
                <a:uFillTx/>
              </a:rPr>
              <a:t>SME Exports:</a:t>
            </a:r>
            <a:r>
              <a:rPr kumimoji="0" lang="en-US" sz="1900" b="0" i="0" u="none" strike="noStrike" cap="none" spc="0" normalizeH="0" baseline="0" noProof="0" dirty="0">
                <a:ln>
                  <a:noFill/>
                </a:ln>
                <a:solidFill>
                  <a:srgbClr val="000000"/>
                </a:solidFill>
                <a:effectLst/>
                <a:uLnTx/>
                <a:uFillTx/>
              </a:rPr>
              <a:t> 40% of the total exports.</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000" b="0" i="0" u="none" strike="noStrike" cap="none" spc="0" normalizeH="0" baseline="0" noProof="0" dirty="0">
              <a:ln>
                <a:noFill/>
              </a:ln>
              <a:solidFill>
                <a:srgbClr val="000000"/>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900" b="1" i="0" u="none" strike="noStrike" cap="none" spc="0" normalizeH="0" baseline="0" noProof="0" dirty="0">
                <a:ln>
                  <a:noFill/>
                </a:ln>
                <a:solidFill>
                  <a:srgbClr val="000000"/>
                </a:solidFill>
                <a:effectLst/>
                <a:uLnTx/>
                <a:uFillTx/>
              </a:rPr>
              <a:t>Bank Lending:</a:t>
            </a:r>
            <a:r>
              <a:rPr kumimoji="0" lang="en-US" sz="1900" b="0" i="0" u="none" strike="noStrike" cap="none" spc="0" normalizeH="0" baseline="0" noProof="0" dirty="0">
                <a:ln>
                  <a:noFill/>
                </a:ln>
                <a:solidFill>
                  <a:srgbClr val="000000"/>
                </a:solidFill>
                <a:effectLst/>
                <a:uLnTx/>
                <a:uFillTx/>
              </a:rPr>
              <a:t> Accounts for 16% of bank lending.</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000" b="0" i="0" u="none" strike="noStrike" cap="none" spc="0" normalizeH="0" baseline="0" noProof="0" dirty="0">
              <a:ln>
                <a:noFill/>
              </a:ln>
              <a:solidFill>
                <a:srgbClr val="000000"/>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900" b="1" i="0" u="none" strike="noStrike" cap="none" spc="0" normalizeH="0" baseline="0" noProof="0" dirty="0">
                <a:ln>
                  <a:noFill/>
                </a:ln>
                <a:solidFill>
                  <a:srgbClr val="000000"/>
                </a:solidFill>
                <a:effectLst/>
                <a:uLnTx/>
                <a:uFillTx/>
              </a:rPr>
              <a:t>Fixed Assets:</a:t>
            </a:r>
            <a:r>
              <a:rPr kumimoji="0" lang="en-US" sz="1900" b="0" i="0" u="none" strike="noStrike" cap="none" spc="0" normalizeH="0" baseline="0" noProof="0" dirty="0">
                <a:ln>
                  <a:noFill/>
                </a:ln>
                <a:solidFill>
                  <a:srgbClr val="000000"/>
                </a:solidFill>
                <a:effectLst/>
                <a:uLnTx/>
                <a:uFillTx/>
              </a:rPr>
              <a:t> Current fixed assets at INR 1,471,912.94 crore.</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000" b="0" i="0" u="none" strike="noStrike" cap="none" spc="0" normalizeH="0" baseline="0" noProof="0" dirty="0">
              <a:ln>
                <a:noFill/>
              </a:ln>
              <a:solidFill>
                <a:srgbClr val="000000"/>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900" b="1" i="0" u="none" strike="noStrike" cap="none" spc="0" normalizeH="0" baseline="0" noProof="0" dirty="0">
                <a:ln>
                  <a:noFill/>
                </a:ln>
                <a:solidFill>
                  <a:srgbClr val="000000"/>
                </a:solidFill>
                <a:effectLst/>
                <a:uLnTx/>
                <a:uFillTx/>
              </a:rPr>
              <a:t>SME Growth Rate:</a:t>
            </a:r>
            <a:r>
              <a:rPr kumimoji="0" lang="en-US" sz="1900" b="0" i="0" u="none" strike="noStrike" cap="none" spc="0" normalizeH="0" baseline="0" noProof="0" dirty="0">
                <a:ln>
                  <a:noFill/>
                </a:ln>
                <a:solidFill>
                  <a:srgbClr val="000000"/>
                </a:solidFill>
                <a:effectLst/>
                <a:uLnTx/>
                <a:uFillTx/>
              </a:rPr>
              <a:t> Has maintained an average growth rate of over 10%.</a:t>
            </a:r>
          </a:p>
        </p:txBody>
      </p:sp>
      <p:sp>
        <p:nvSpPr>
          <p:cNvPr id="2" name="TextBox 1">
            <a:extLst>
              <a:ext uri="{FF2B5EF4-FFF2-40B4-BE49-F238E27FC236}">
                <a16:creationId xmlns:a16="http://schemas.microsoft.com/office/drawing/2014/main" id="{33344FB7-00B2-4FD5-AC00-2166AA65FB74}"/>
              </a:ext>
            </a:extLst>
          </p:cNvPr>
          <p:cNvSpPr txBox="1"/>
          <p:nvPr/>
        </p:nvSpPr>
        <p:spPr>
          <a:xfrm>
            <a:off x="4295147" y="6264455"/>
            <a:ext cx="2636363" cy="338554"/>
          </a:xfrm>
          <a:prstGeom prst="rect">
            <a:avLst/>
          </a:prstGeom>
          <a:noFill/>
        </p:spPr>
        <p:txBody>
          <a:bodyPr wrap="square" rtlCol="0">
            <a:spAutoFit/>
          </a:bodyPr>
          <a:lstStyle/>
          <a:p>
            <a:pPr>
              <a:spcAft>
                <a:spcPts val="600"/>
              </a:spcAft>
            </a:pPr>
            <a:r>
              <a:rPr lang="en-US" sz="1600" i="1" dirty="0"/>
              <a:t>Source: evoma</a:t>
            </a:r>
            <a:endParaRPr lang="en-IN" sz="1600" i="1" dirty="0"/>
          </a:p>
        </p:txBody>
      </p:sp>
    </p:spTree>
    <p:extLst>
      <p:ext uri="{BB962C8B-B14F-4D97-AF65-F5344CB8AC3E}">
        <p14:creationId xmlns:p14="http://schemas.microsoft.com/office/powerpoint/2010/main" val="201493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4.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5.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1966</TotalTime>
  <Words>2388</Words>
  <Application>Microsoft Office PowerPoint</Application>
  <PresentationFormat>Widescreen</PresentationFormat>
  <Paragraphs>290</Paragraphs>
  <Slides>37</Slides>
  <Notes>0</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37</vt:i4>
      </vt:variant>
    </vt:vector>
  </HeadingPairs>
  <TitlesOfParts>
    <vt:vector size="53" baseType="lpstr">
      <vt:lpstr>Arial</vt:lpstr>
      <vt:lpstr>Calibri</vt:lpstr>
      <vt:lpstr>Calibri Light</vt:lpstr>
      <vt:lpstr>Cavolini</vt:lpstr>
      <vt:lpstr>Gill Sans MT</vt:lpstr>
      <vt:lpstr>Segoe UI</vt:lpstr>
      <vt:lpstr>Tw Cen MT</vt:lpstr>
      <vt:lpstr>Tw Cen MT Condensed</vt:lpstr>
      <vt:lpstr>Tw Cen MT Condensed Extra Bold</vt:lpstr>
      <vt:lpstr>Wingdings</vt:lpstr>
      <vt:lpstr>Wingdings 3</vt:lpstr>
      <vt:lpstr>Office Theme</vt:lpstr>
      <vt:lpstr>1_Office Theme</vt:lpstr>
      <vt:lpstr>Integral</vt:lpstr>
      <vt:lpstr>Retrospect</vt:lpstr>
      <vt:lpstr>Gallery</vt:lpstr>
      <vt:lpstr>PowerPoint Presentation</vt:lpstr>
      <vt:lpstr>Overview</vt:lpstr>
      <vt:lpstr>PowerPoint Presentation</vt:lpstr>
      <vt:lpstr>PowerPoint Presentation</vt:lpstr>
      <vt:lpstr>PowerPoint Presentation</vt:lpstr>
      <vt:lpstr>Problem Statement</vt:lpstr>
      <vt:lpstr>PowerPoint Presentation</vt:lpstr>
      <vt:lpstr>PowerPoint Presentation</vt:lpstr>
      <vt:lpstr>PowerPoint Presentation</vt:lpstr>
      <vt:lpstr>PowerPoint Presentation</vt:lpstr>
      <vt:lpstr>SWOT Analysis</vt:lpstr>
      <vt:lpstr>Target Customer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Model Canvas</vt:lpstr>
      <vt:lpstr>Operating Model Canvas</vt:lpstr>
      <vt:lpstr>Marketing Strategy</vt:lpstr>
      <vt:lpstr>Financial Strategy</vt:lpstr>
      <vt:lpstr>Financial Strategy</vt:lpstr>
      <vt:lpstr>Porter’s  Five Forces Analysis</vt:lpstr>
      <vt:lpstr>Porter’s Five Forces Analysis</vt:lpstr>
      <vt:lpstr>Porter’s Five Forces Analysis</vt:lpstr>
      <vt:lpstr>Porter’s Five Forces Analysis</vt:lpstr>
      <vt:lpstr>Porter’s Five Forces Analysis</vt:lpstr>
      <vt:lpstr>Porter’s Five Forces Analysis</vt:lpstr>
      <vt:lpstr>Team Members Roles and Responsibilities</vt:lpstr>
      <vt:lpstr>Team</vt:lpstr>
      <vt:lpstr>Milestones (Website Snapshots) </vt:lpstr>
      <vt:lpstr>Milestones (Website Snapshots) </vt:lpstr>
      <vt:lpstr>Milestones(Future 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Saksham Khandelwal</dc:creator>
  <cp:lastModifiedBy>SADHIL CHHABRA</cp:lastModifiedBy>
  <cp:revision>234</cp:revision>
  <dcterms:created xsi:type="dcterms:W3CDTF">2021-02-08T13:15:39Z</dcterms:created>
  <dcterms:modified xsi:type="dcterms:W3CDTF">2021-05-07T11:16:46Z</dcterms:modified>
</cp:coreProperties>
</file>